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notesSlides/notesSlide1.xml" ContentType="application/vnd.openxmlformats-officedocument.presentationml.notesSlide+xml"/>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jpeg" ContentType="image/jpeg"/>
  <Override PartName="/ppt/notesSlides/notesSlide4.xml" ContentType="application/vnd.openxmlformats-officedocument.presentationml.notesSlide+xml"/>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p:nvPr>
            <p:ph type="sldImg"/>
          </p:nvPr>
        </p:nvSpPr>
        <p:spPr>
          <a:xfrm>
            <a:off x="1143000" y="685800"/>
            <a:ext cx="4572000" cy="3429000"/>
          </a:xfrm>
          <a:prstGeom prst="rect">
            <a:avLst/>
          </a:prstGeom>
        </p:spPr>
        <p:txBody>
          <a:bodyPr/>
          <a:lstStyle/>
          <a:p>
            <a:pPr/>
          </a:p>
        </p:txBody>
      </p:sp>
      <p:sp>
        <p:nvSpPr>
          <p:cNvPr id="127" name="Shape 1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Stellt euch bitte mal vor, ihr habt eine Familie gegründet und nun ist es an der Zeit einen eigenen Raum dafür zu schaffen. Es soll schön warm sein, Strom und Wasser angeschlossen werden und die Natur direkt vor der Tür. Ihr geht mit diesen Vorstellungen zu eurem Architekt eures Vertrauen und sagt ihm…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 du möchtest gern in den eigenen vier Wänden mit deiner neuen Familie wohnen. Mit Strom, Wasser und warm soll es sein.</a:t>
            </a:r>
          </a:p>
          <a:p>
            <a:pPr/>
            <a:r>
              <a:t>Der Architekt reibt sich die Hände und freut sich, ein weiterer Auftrag winkt. Nach einigen Monaten Arbeit unterbreitet er euch folgendes Angebot…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Schön sagst du, doch tatsächlich denkst du, ob der Architekt von allen guten Geistern  verlassen ist uns stellst ihn zur Rede. Was hat er sich dabei gedacht, mit hunderten anderen in einem Haus und überhaupt, wo ist denn da die Romantik. Das richtet sich der Architekt auf und erklärt sich…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 hey, du brauchst doch für deine Wohnung Nachbarn, die machen dir die Wohnung warm und außerdem ist ein großes Haus mit vielen Mietern das einzig sinnvolle, wenn es um die Median, wie Strom und Wasser geht. Die Stadtwerke legen einem nur eine Leitung, wenn das Haus groß genug ist. Ja und dann der öffentliche Nahverkehr, sowie die Straßen, alles zu deinem Wohl. Wie möchtest du denn sonst nach Hause kommen? Da schau, das tolle Einkaufszentrum brauchst du auch, weil irgendwoher musst du doch die Lebensmittel und sonstigen Dinge des täglichen Bedarfs herholen.</a:t>
            </a:r>
          </a:p>
          <a:p>
            <a:pPr/>
          </a:p>
          <a:p>
            <a:pPr/>
            <a:r>
              <a:t>Sprich, der Architekt hat aus deinem Wunsch nur zu wohnen gleiche eine Stadt gemacht.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spTree>
      <p:nvGrpSpPr>
        <p:cNvPr id="1" name=""/>
        <p:cNvGrpSpPr/>
        <p:nvPr/>
      </p:nvGrpSpPr>
      <p:grpSpPr>
        <a:xfrm>
          <a:off x="0" y="0"/>
          <a:ext cx="0" cy="0"/>
          <a:chOff x="0" y="0"/>
          <a:chExt cx="0" cy="0"/>
        </a:xfrm>
      </p:grpSpPr>
      <p:sp>
        <p:nvSpPr>
          <p:cNvPr id="14" name="Shape 14"/>
          <p:cNvSpPr/>
          <p:nvPr>
            <p:ph type="title"/>
          </p:nvPr>
        </p:nvSpPr>
        <p:spPr>
          <a:xfrm>
            <a:off x="1270000" y="1638300"/>
            <a:ext cx="10464800" cy="3302000"/>
          </a:xfrm>
          <a:prstGeom prst="rect">
            <a:avLst/>
          </a:prstGeom>
        </p:spPr>
        <p:txBody>
          <a:bodyPr anchor="b"/>
          <a:lstStyle/>
          <a:p>
            <a:pPr/>
            <a:r>
              <a:t>Title Text</a:t>
            </a:r>
          </a:p>
        </p:txBody>
      </p:sp>
      <p:sp>
        <p:nvSpPr>
          <p:cNvPr id="15" name="Shape 15"/>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6" name="Shape 1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6" name="Shape 96"/>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7" name="Shape 97"/>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8" name="Shape 9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05" name="Shape 105"/>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6" name="Shape 10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3" name="Shape 1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Leer">
    <p:spTree>
      <p:nvGrpSpPr>
        <p:cNvPr id="1" name=""/>
        <p:cNvGrpSpPr/>
        <p:nvPr/>
      </p:nvGrpSpPr>
      <p:grpSpPr>
        <a:xfrm>
          <a:off x="0" y="0"/>
          <a:ext cx="0" cy="0"/>
          <a:chOff x="0" y="0"/>
          <a:chExt cx="0" cy="0"/>
        </a:xfrm>
      </p:grpSpPr>
      <p:sp>
        <p:nvSpPr>
          <p:cNvPr id="120" name="Shape 12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3" name="Shape 23"/>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4" name="Shape 24"/>
          <p:cNvSpPr/>
          <p:nvPr>
            <p:ph type="title"/>
          </p:nvPr>
        </p:nvSpPr>
        <p:spPr>
          <a:xfrm>
            <a:off x="1270000" y="6718300"/>
            <a:ext cx="10464800" cy="1422400"/>
          </a:xfrm>
          <a:prstGeom prst="rect">
            <a:avLst/>
          </a:prstGeom>
        </p:spPr>
        <p:txBody>
          <a:bodyPr anchor="b"/>
          <a:lstStyle/>
          <a:p>
            <a:pPr/>
            <a:r>
              <a:t>Title Text</a:t>
            </a:r>
          </a:p>
        </p:txBody>
      </p:sp>
      <p:sp>
        <p:nvSpPr>
          <p:cNvPr id="25" name="Shape 25"/>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6" name="Shape 26"/>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3" name="Shape 33"/>
          <p:cNvSpPr/>
          <p:nvPr>
            <p:ph type="title"/>
          </p:nvPr>
        </p:nvSpPr>
        <p:spPr>
          <a:xfrm>
            <a:off x="1270000" y="3225800"/>
            <a:ext cx="10464800" cy="3302000"/>
          </a:xfrm>
          <a:prstGeom prst="rect">
            <a:avLst/>
          </a:prstGeom>
        </p:spPr>
        <p:txBody>
          <a:bodyPr/>
          <a:lstStyle/>
          <a:p>
            <a:pPr/>
            <a:r>
              <a:t>Title Text</a:t>
            </a:r>
          </a:p>
        </p:txBody>
      </p:sp>
      <p:sp>
        <p:nvSpPr>
          <p:cNvPr id="34" name="Shape 3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41" name="Shape 41"/>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42" name="Shape 42"/>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3" name="Shape 43"/>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4" name="Shape 4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51" name="Shape 51"/>
          <p:cNvSpPr/>
          <p:nvPr>
            <p:ph type="title"/>
          </p:nvPr>
        </p:nvSpPr>
        <p:spPr>
          <a:prstGeom prst="rect">
            <a:avLst/>
          </a:prstGeom>
        </p:spPr>
        <p:txBody>
          <a:bodyPr/>
          <a:lstStyle/>
          <a:p>
            <a:pPr/>
            <a:r>
              <a:t>Title Text</a:t>
            </a:r>
          </a:p>
        </p:txBody>
      </p:sp>
      <p:sp>
        <p:nvSpPr>
          <p:cNvPr id="52" name="Shape 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9" name="Shape 59"/>
          <p:cNvSpPr/>
          <p:nvPr>
            <p:ph type="title"/>
          </p:nvPr>
        </p:nvSpPr>
        <p:spPr>
          <a:prstGeom prst="rect">
            <a:avLst/>
          </a:prstGeom>
        </p:spPr>
        <p:txBody>
          <a:bodyPr/>
          <a:lstStyle/>
          <a:p>
            <a:pPr/>
            <a:r>
              <a:t>Title Text</a:t>
            </a:r>
          </a:p>
        </p:txBody>
      </p:sp>
      <p:sp>
        <p:nvSpPr>
          <p:cNvPr id="60" name="Shape 60"/>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1" name="Shape 6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8" name="Shape 68"/>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9" name="Shape 69"/>
          <p:cNvSpPr/>
          <p:nvPr>
            <p:ph type="title"/>
          </p:nvPr>
        </p:nvSpPr>
        <p:spPr>
          <a:prstGeom prst="rect">
            <a:avLst/>
          </a:prstGeom>
        </p:spPr>
        <p:txBody>
          <a:bodyPr/>
          <a:lstStyle/>
          <a:p>
            <a:pPr/>
            <a:r>
              <a:t>Title Text</a:t>
            </a:r>
          </a:p>
        </p:txBody>
      </p:sp>
      <p:sp>
        <p:nvSpPr>
          <p:cNvPr id="70" name="Shape 70"/>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71" name="Shape 7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8" name="Shape 78"/>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9" name="Shape 7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6" name="Shape 86"/>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7" name="Shape 87"/>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8" name="Shape 88"/>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9" name="Shape 8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grpSp>
        <p:nvGrpSpPr>
          <p:cNvPr id="5" name="Group 5"/>
          <p:cNvGrpSpPr/>
          <p:nvPr/>
        </p:nvGrpSpPr>
        <p:grpSpPr>
          <a:xfrm>
            <a:off x="11245233" y="9382344"/>
            <a:ext cx="1623017" cy="310713"/>
            <a:chOff x="-70845" y="0"/>
            <a:chExt cx="1623016" cy="310711"/>
          </a:xfrm>
        </p:grpSpPr>
        <p:pic>
          <p:nvPicPr>
            <p:cNvPr id="3" name="devcrowd-logo-darken.pdf"/>
            <p:cNvPicPr>
              <a:picLocks noChangeAspect="1"/>
            </p:cNvPicPr>
            <p:nvPr/>
          </p:nvPicPr>
          <p:blipFill>
            <a:blip r:embed="rId2">
              <a:alphaModFix amt="74830"/>
              <a:extLst/>
            </a:blip>
            <a:stretch>
              <a:fillRect/>
            </a:stretch>
          </p:blipFill>
          <p:spPr>
            <a:xfrm>
              <a:off x="875010" y="85504"/>
              <a:ext cx="677161" cy="139704"/>
            </a:xfrm>
            <a:prstGeom prst="rect">
              <a:avLst/>
            </a:prstGeom>
            <a:ln w="12700" cap="flat">
              <a:noFill/>
              <a:miter lim="400000"/>
            </a:ln>
            <a:effectLst/>
          </p:spPr>
        </p:pic>
        <p:sp>
          <p:nvSpPr>
            <p:cNvPr id="4" name="Shape 4"/>
            <p:cNvSpPr/>
            <p:nvPr/>
          </p:nvSpPr>
          <p:spPr>
            <a:xfrm>
              <a:off x="-70846" y="0"/>
              <a:ext cx="1030771" cy="3107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300">
                  <a:solidFill>
                    <a:srgbClr val="53585F"/>
                  </a:solidFill>
                  <a:latin typeface="Helvetica"/>
                  <a:ea typeface="Helvetica"/>
                  <a:cs typeface="Helvetica"/>
                  <a:sym typeface="Helvetica"/>
                </a:defRPr>
              </a:lvl1pPr>
            </a:lstStyle>
            <a:p>
              <a:pPr/>
              <a:r>
                <a:t>created by</a:t>
              </a:r>
            </a:p>
          </p:txBody>
        </p:sp>
      </p:grpSp>
      <p:sp>
        <p:nvSpPr>
          <p:cNvPr id="6" name="Shape 6"/>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hape 7"/>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5.jpeg"/><Relationship Id="rId4" Type="http://schemas.openxmlformats.org/officeDocument/2006/relationships/image" Target="../media/image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5.jpeg"/><Relationship Id="rId4"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5.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1.tif"/><Relationship Id="rId5" Type="http://schemas.openxmlformats.org/officeDocument/2006/relationships/image" Target="../media/image4.png"/><Relationship Id="rId6" Type="http://schemas.openxmlformats.org/officeDocument/2006/relationships/image" Target="../media/image2.tif"/><Relationship Id="rId7" Type="http://schemas.openxmlformats.org/officeDocument/2006/relationships/image" Target="../media/image3.tif"/></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tif"/><Relationship Id="rId3" Type="http://schemas.openxmlformats.org/officeDocument/2006/relationships/image" Target="../media/image2.jpeg"/><Relationship Id="rId4" Type="http://schemas.openxmlformats.org/officeDocument/2006/relationships/image" Target="../media/image5.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9" name="Flash.jpg"/>
          <p:cNvPicPr>
            <a:picLocks noChangeAspect="1"/>
          </p:cNvPicPr>
          <p:nvPr/>
        </p:nvPicPr>
        <p:blipFill>
          <a:blip r:embed="rId2">
            <a:extLst/>
          </a:blip>
          <a:stretch>
            <a:fillRect/>
          </a:stretch>
        </p:blipFill>
        <p:spPr>
          <a:xfrm>
            <a:off x="-71614" y="-56209"/>
            <a:ext cx="14799028" cy="9866018"/>
          </a:xfrm>
          <a:prstGeom prst="rect">
            <a:avLst/>
          </a:prstGeom>
          <a:ln w="12700">
            <a:miter lim="400000"/>
          </a:ln>
        </p:spPr>
      </p:pic>
      <p:sp>
        <p:nvSpPr>
          <p:cNvPr id="130" name="Shape 130"/>
          <p:cNvSpPr/>
          <p:nvPr>
            <p:ph type="ctrTitle"/>
          </p:nvPr>
        </p:nvSpPr>
        <p:spPr>
          <a:xfrm>
            <a:off x="6987137" y="7251691"/>
            <a:ext cx="5713413" cy="1392834"/>
          </a:xfrm>
          <a:prstGeom prst="rect">
            <a:avLst/>
          </a:prstGeom>
        </p:spPr>
        <p:txBody>
          <a:bodyPr/>
          <a:lstStyle>
            <a:lvl1pPr>
              <a:defRPr>
                <a:solidFill>
                  <a:srgbClr val="FFFFFF"/>
                </a:solidFill>
                <a:latin typeface="Helvetica Neue Thin"/>
                <a:ea typeface="Helvetica Neue Thin"/>
                <a:cs typeface="Helvetica Neue Thin"/>
                <a:sym typeface="Helvetica Neue Thin"/>
              </a:defRPr>
            </a:lvl1pPr>
          </a:lstStyle>
          <a:p>
            <a:pPr/>
            <a:r>
              <a:t>Up in the Air</a:t>
            </a:r>
          </a:p>
        </p:txBody>
      </p:sp>
      <p:sp>
        <p:nvSpPr>
          <p:cNvPr id="131" name="Shape 131"/>
          <p:cNvSpPr/>
          <p:nvPr>
            <p:ph type="subTitle" sz="quarter" idx="1"/>
          </p:nvPr>
        </p:nvSpPr>
        <p:spPr>
          <a:xfrm>
            <a:off x="6987137" y="8732977"/>
            <a:ext cx="5713413" cy="567828"/>
          </a:xfrm>
          <a:prstGeom prst="rect">
            <a:avLst/>
          </a:prstGeom>
        </p:spPr>
        <p:txBody>
          <a:bodyPr/>
          <a:lstStyle>
            <a:lvl1pPr>
              <a:defRPr sz="2200">
                <a:solidFill>
                  <a:srgbClr val="FFFFFF"/>
                </a:solidFill>
              </a:defRPr>
            </a:lvl1pPr>
          </a:lstStyle>
          <a:p>
            <a:pPr/>
            <a:r>
              <a:t>Serverless Computing With Azure Functions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title"/>
          </p:nvPr>
        </p:nvSpPr>
        <p:spPr>
          <a:prstGeom prst="rect">
            <a:avLst/>
          </a:prstGeom>
        </p:spPr>
        <p:txBody>
          <a:bodyPr/>
          <a:lstStyle/>
          <a:p>
            <a:pPr>
              <a:defRPr>
                <a:latin typeface="Comic Sans MS"/>
                <a:ea typeface="Comic Sans MS"/>
                <a:cs typeface="Comic Sans MS"/>
                <a:sym typeface="Comic Sans MS"/>
              </a:defRPr>
            </a:pPr>
            <a:r>
              <a:rPr>
                <a:solidFill>
                  <a:srgbClr val="FF2600"/>
                </a:solidFill>
              </a:rPr>
              <a:t>C</a:t>
            </a:r>
            <a:r>
              <a:rPr>
                <a:solidFill>
                  <a:srgbClr val="FF9300"/>
                </a:solidFill>
              </a:rPr>
              <a:t>e</a:t>
            </a:r>
            <a:r>
              <a:rPr>
                <a:solidFill>
                  <a:srgbClr val="00F900"/>
                </a:solidFill>
              </a:rPr>
              <a:t>r</a:t>
            </a:r>
            <a:r>
              <a:rPr>
                <a:solidFill>
                  <a:srgbClr val="0433FF"/>
                </a:solidFill>
              </a:rPr>
              <a:t>e</a:t>
            </a:r>
            <a:r>
              <a:rPr>
                <a:solidFill>
                  <a:srgbClr val="00F900"/>
                </a:solidFill>
              </a:rPr>
              <a:t>m</a:t>
            </a:r>
            <a:r>
              <a:rPr>
                <a:solidFill>
                  <a:srgbClr val="FFFB00"/>
                </a:solidFill>
              </a:rPr>
              <a:t>o</a:t>
            </a:r>
            <a:r>
              <a:rPr>
                <a:solidFill>
                  <a:srgbClr val="7A81FF"/>
                </a:solidFill>
              </a:rPr>
              <a:t>n</a:t>
            </a:r>
            <a:r>
              <a:rPr>
                <a:solidFill>
                  <a:srgbClr val="FF2F92"/>
                </a:solidFill>
              </a:rPr>
              <a:t>ies</a:t>
            </a:r>
            <a:r>
              <a:t> </a:t>
            </a:r>
          </a:p>
          <a:p>
            <a:pPr>
              <a:defRPr>
                <a:latin typeface="Comic Sans MS"/>
                <a:ea typeface="Comic Sans MS"/>
                <a:cs typeface="Comic Sans MS"/>
                <a:sym typeface="Comic Sans MS"/>
              </a:defRPr>
            </a:pPr>
            <a:r>
              <a:rPr>
                <a:solidFill>
                  <a:srgbClr val="00FA92"/>
                </a:solidFill>
              </a:rPr>
              <a:t>a</a:t>
            </a:r>
            <a:r>
              <a:rPr>
                <a:solidFill>
                  <a:srgbClr val="FF85FF"/>
                </a:solidFill>
              </a:rPr>
              <a:t>r</a:t>
            </a:r>
            <a:r>
              <a:rPr>
                <a:solidFill>
                  <a:srgbClr val="009193"/>
                </a:solidFill>
              </a:rPr>
              <a:t>e</a:t>
            </a:r>
            <a:r>
              <a:t> </a:t>
            </a:r>
            <a:r>
              <a:rPr>
                <a:solidFill>
                  <a:srgbClr val="D4FB79"/>
                </a:solidFill>
              </a:rPr>
              <a:t>a</a:t>
            </a:r>
            <a:r>
              <a:rPr>
                <a:solidFill>
                  <a:srgbClr val="00FDFF"/>
                </a:solidFill>
              </a:rPr>
              <a:t>nn</a:t>
            </a:r>
            <a:r>
              <a:rPr>
                <a:solidFill>
                  <a:srgbClr val="FF9300"/>
                </a:solidFill>
              </a:rPr>
              <a:t>o</a:t>
            </a:r>
            <a:r>
              <a:rPr>
                <a:solidFill>
                  <a:srgbClr val="00F900"/>
                </a:solidFill>
              </a:rPr>
              <a:t>y</a:t>
            </a:r>
            <a:r>
              <a:rPr>
                <a:solidFill>
                  <a:srgbClr val="D783FF"/>
                </a:solidFill>
              </a:rPr>
              <a:t>ing</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0" name="pasted-image.png"/>
          <p:cNvPicPr>
            <a:picLocks noChangeAspect="1"/>
          </p:cNvPicPr>
          <p:nvPr/>
        </p:nvPicPr>
        <p:blipFill>
          <a:blip r:embed="rId2">
            <a:alphaModFix amt="10000"/>
            <a:extLst/>
          </a:blip>
          <a:srcRect l="33242" t="0" r="33242" b="0"/>
          <a:stretch>
            <a:fillRect/>
          </a:stretch>
        </p:blipFill>
        <p:spPr>
          <a:xfrm>
            <a:off x="8719145" y="0"/>
            <a:ext cx="4358482" cy="9753600"/>
          </a:xfrm>
          <a:prstGeom prst="rect">
            <a:avLst/>
          </a:prstGeom>
          <a:ln w="12700">
            <a:miter lim="400000"/>
          </a:ln>
        </p:spPr>
      </p:pic>
      <p:pic>
        <p:nvPicPr>
          <p:cNvPr id="201" name="IMG_20170315_120507.jpg"/>
          <p:cNvPicPr>
            <a:picLocks noChangeAspect="1"/>
          </p:cNvPicPr>
          <p:nvPr/>
        </p:nvPicPr>
        <p:blipFill>
          <a:blip r:embed="rId3">
            <a:alphaModFix amt="10000"/>
            <a:extLst/>
          </a:blip>
          <a:srcRect l="17545" t="5117" r="10935" b="5117"/>
          <a:stretch>
            <a:fillRect/>
          </a:stretch>
        </p:blipFill>
        <p:spPr>
          <a:xfrm>
            <a:off x="4348559" y="0"/>
            <a:ext cx="4371182" cy="9753600"/>
          </a:xfrm>
          <a:prstGeom prst="rect">
            <a:avLst/>
          </a:prstGeom>
          <a:ln w="12700">
            <a:miter lim="400000"/>
          </a:ln>
        </p:spPr>
      </p:pic>
      <p:pic>
        <p:nvPicPr>
          <p:cNvPr id="202" name="pasted-image.png"/>
          <p:cNvPicPr>
            <a:picLocks noChangeAspect="1"/>
          </p:cNvPicPr>
          <p:nvPr/>
        </p:nvPicPr>
        <p:blipFill>
          <a:blip r:embed="rId4">
            <a:alphaModFix amt="10000"/>
            <a:extLst/>
          </a:blip>
          <a:srcRect l="40441" t="0" r="29855" b="0"/>
          <a:stretch>
            <a:fillRect/>
          </a:stretch>
        </p:blipFill>
        <p:spPr>
          <a:xfrm>
            <a:off x="-5755" y="0"/>
            <a:ext cx="4347370" cy="9753600"/>
          </a:xfrm>
          <a:prstGeom prst="rect">
            <a:avLst/>
          </a:prstGeom>
          <a:ln w="12700">
            <a:miter lim="400000"/>
          </a:ln>
        </p:spPr>
      </p:pic>
      <p:sp>
        <p:nvSpPr>
          <p:cNvPr id="203" name="Shape 203"/>
          <p:cNvSpPr/>
          <p:nvPr>
            <p:ph type="title" idx="4294967295"/>
          </p:nvPr>
        </p:nvSpPr>
        <p:spPr>
          <a:xfrm>
            <a:off x="1270000" y="3225800"/>
            <a:ext cx="10464800" cy="3302000"/>
          </a:xfrm>
          <a:prstGeom prst="rect">
            <a:avLst/>
          </a:prstGeom>
        </p:spPr>
        <p:txBody>
          <a:bodyPr/>
          <a:lstStyle/>
          <a:p>
            <a:pPr/>
            <a:r>
              <a:t>once upon a time…</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 name="pasted-image.png"/>
          <p:cNvPicPr>
            <a:picLocks noChangeAspect="1"/>
          </p:cNvPicPr>
          <p:nvPr/>
        </p:nvPicPr>
        <p:blipFill>
          <a:blip r:embed="rId2">
            <a:alphaModFix amt="10000"/>
            <a:extLst/>
          </a:blip>
          <a:srcRect l="33242" t="0" r="33242" b="0"/>
          <a:stretch>
            <a:fillRect/>
          </a:stretch>
        </p:blipFill>
        <p:spPr>
          <a:xfrm>
            <a:off x="8719145" y="0"/>
            <a:ext cx="4358482" cy="9753600"/>
          </a:xfrm>
          <a:prstGeom prst="rect">
            <a:avLst/>
          </a:prstGeom>
          <a:ln w="12700">
            <a:miter lim="400000"/>
          </a:ln>
        </p:spPr>
      </p:pic>
      <p:pic>
        <p:nvPicPr>
          <p:cNvPr id="206" name="IMG_20170315_120507.jpg"/>
          <p:cNvPicPr>
            <a:picLocks noChangeAspect="1"/>
          </p:cNvPicPr>
          <p:nvPr/>
        </p:nvPicPr>
        <p:blipFill>
          <a:blip r:embed="rId3">
            <a:alphaModFix amt="10000"/>
            <a:extLst/>
          </a:blip>
          <a:srcRect l="17545" t="5117" r="10935" b="5117"/>
          <a:stretch>
            <a:fillRect/>
          </a:stretch>
        </p:blipFill>
        <p:spPr>
          <a:xfrm>
            <a:off x="4348559" y="0"/>
            <a:ext cx="4371182" cy="9753600"/>
          </a:xfrm>
          <a:prstGeom prst="rect">
            <a:avLst/>
          </a:prstGeom>
          <a:ln w="12700">
            <a:miter lim="400000"/>
          </a:ln>
        </p:spPr>
      </p:pic>
      <p:pic>
        <p:nvPicPr>
          <p:cNvPr id="207" name="pasted-image.png"/>
          <p:cNvPicPr>
            <a:picLocks noChangeAspect="1"/>
          </p:cNvPicPr>
          <p:nvPr/>
        </p:nvPicPr>
        <p:blipFill>
          <a:blip r:embed="rId4">
            <a:alphaModFix amt="10000"/>
            <a:extLst/>
          </a:blip>
          <a:srcRect l="40441" t="0" r="29855" b="0"/>
          <a:stretch>
            <a:fillRect/>
          </a:stretch>
        </p:blipFill>
        <p:spPr>
          <a:xfrm>
            <a:off x="-5755" y="0"/>
            <a:ext cx="4347370" cy="975360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207"/>
                                        </p:tgtEl>
                                        <p:attrNameLst>
                                          <p:attrName>style.opacity</p:attrName>
                                        </p:attrNameLst>
                                      </p:cBhvr>
                                      <p:to>
                                        <p:strVal val="1.00"/>
                                      </p:to>
                                    </p:set>
                                    <p:animEffect filter="image" prLst="opacity: 1.00; ">
                                      <p:cBhvr>
                                        <p:cTn id="7" dur="indefinite" fill="hold"/>
                                        <p:tgtEl>
                                          <p:spTgt spid="207"/>
                                        </p:tgtEl>
                                      </p:cBhvr>
                                    </p:animEffect>
                                  </p:childTnLst>
                                </p:cTn>
                              </p:par>
                            </p:childTnLst>
                          </p:cTn>
                        </p:par>
                      </p:childTnLst>
                    </p:cTn>
                  </p:par>
                  <p:par>
                    <p:cTn id="8" fill="hold">
                      <p:stCondLst>
                        <p:cond delay="indefinite"/>
                      </p:stCondLst>
                      <p:childTnLst>
                        <p:par>
                          <p:cTn id="9" fill="hold">
                            <p:stCondLst>
                              <p:cond delay="0"/>
                            </p:stCondLst>
                            <p:childTnLst>
                              <p:par>
                                <p:cTn id="10" presetClass="emph" nodeType="clickEffect" presetID="9" grpId="2" fill="hold">
                                  <p:stCondLst>
                                    <p:cond delay="0"/>
                                  </p:stCondLst>
                                  <p:childTnLst>
                                    <p:set>
                                      <p:cBhvr>
                                        <p:cTn id="11" dur="indefinite" fill="hold"/>
                                        <p:tgtEl>
                                          <p:spTgt spid="207"/>
                                        </p:tgtEl>
                                        <p:attrNameLst>
                                          <p:attrName>style.opacity</p:attrName>
                                        </p:attrNameLst>
                                      </p:cBhvr>
                                      <p:to>
                                        <p:strVal val="0.10"/>
                                      </p:to>
                                    </p:set>
                                    <p:animEffect filter="image" prLst="opacity: 0.10; ">
                                      <p:cBhvr>
                                        <p:cTn id="12" dur="indefinite" fill="hold"/>
                                        <p:tgtEl>
                                          <p:spTgt spid="207"/>
                                        </p:tgtEl>
                                      </p:cBhvr>
                                    </p:animEffect>
                                  </p:childTnLst>
                                </p:cTn>
                              </p:par>
                            </p:childTnLst>
                          </p:cTn>
                        </p:par>
                        <p:par>
                          <p:cTn id="13" fill="hold">
                            <p:stCondLst>
                              <p:cond delay="0"/>
                            </p:stCondLst>
                            <p:childTnLst>
                              <p:par>
                                <p:cTn id="14" presetClass="emph" nodeType="withEffect" presetID="9" grpId="3" fill="hold">
                                  <p:stCondLst>
                                    <p:cond delay="0"/>
                                  </p:stCondLst>
                                  <p:childTnLst>
                                    <p:set>
                                      <p:cBhvr>
                                        <p:cTn id="15" dur="indefinite" fill="hold"/>
                                        <p:tgtEl>
                                          <p:spTgt spid="206"/>
                                        </p:tgtEl>
                                        <p:attrNameLst>
                                          <p:attrName>style.opacity</p:attrName>
                                        </p:attrNameLst>
                                      </p:cBhvr>
                                      <p:to>
                                        <p:strVal val="1.00"/>
                                      </p:to>
                                    </p:set>
                                    <p:animEffect filter="image" prLst="opacity: 1.00; ">
                                      <p:cBhvr>
                                        <p:cTn id="16" dur="indefinite" fill="hold"/>
                                        <p:tgtEl>
                                          <p:spTgt spid="206"/>
                                        </p:tgtEl>
                                      </p:cBhvr>
                                    </p:animEffect>
                                  </p:childTnLst>
                                </p:cTn>
                              </p:par>
                            </p:childTnLst>
                          </p:cTn>
                        </p:par>
                      </p:childTnLst>
                    </p:cTn>
                  </p:par>
                  <p:par>
                    <p:cTn id="17" fill="hold">
                      <p:stCondLst>
                        <p:cond delay="indefinite"/>
                      </p:stCondLst>
                      <p:childTnLst>
                        <p:par>
                          <p:cTn id="18" fill="hold">
                            <p:stCondLst>
                              <p:cond delay="0"/>
                            </p:stCondLst>
                            <p:childTnLst>
                              <p:par>
                                <p:cTn id="19" presetClass="emph" nodeType="clickEffect" presetID="9" grpId="4" fill="hold">
                                  <p:stCondLst>
                                    <p:cond delay="0"/>
                                  </p:stCondLst>
                                  <p:childTnLst>
                                    <p:set>
                                      <p:cBhvr>
                                        <p:cTn id="20" dur="indefinite" fill="hold"/>
                                        <p:tgtEl>
                                          <p:spTgt spid="206"/>
                                        </p:tgtEl>
                                        <p:attrNameLst>
                                          <p:attrName>style.opacity</p:attrName>
                                        </p:attrNameLst>
                                      </p:cBhvr>
                                      <p:to>
                                        <p:strVal val="0.10"/>
                                      </p:to>
                                    </p:set>
                                    <p:animEffect filter="image" prLst="opacity: 0.10; ">
                                      <p:cBhvr>
                                        <p:cTn id="21" dur="indefinite" fill="hold"/>
                                        <p:tgtEl>
                                          <p:spTgt spid="206"/>
                                        </p:tgtEl>
                                      </p:cBhvr>
                                    </p:animEffect>
                                  </p:childTnLst>
                                </p:cTn>
                              </p:par>
                            </p:childTnLst>
                          </p:cTn>
                        </p:par>
                        <p:par>
                          <p:cTn id="22" fill="hold">
                            <p:stCondLst>
                              <p:cond delay="0"/>
                            </p:stCondLst>
                            <p:childTnLst>
                              <p:par>
                                <p:cTn id="23" presetClass="emph" nodeType="withEffect" presetID="9" grpId="5" fill="hold">
                                  <p:stCondLst>
                                    <p:cond delay="0"/>
                                  </p:stCondLst>
                                  <p:childTnLst>
                                    <p:set>
                                      <p:cBhvr>
                                        <p:cTn id="24" dur="indefinite" fill="hold"/>
                                        <p:tgtEl>
                                          <p:spTgt spid="205"/>
                                        </p:tgtEl>
                                        <p:attrNameLst>
                                          <p:attrName>style.opacity</p:attrName>
                                        </p:attrNameLst>
                                      </p:cBhvr>
                                      <p:to>
                                        <p:strVal val="1.00"/>
                                      </p:to>
                                    </p:set>
                                    <p:animEffect filter="image" prLst="opacity: 1.00; ">
                                      <p:cBhvr>
                                        <p:cTn id="25" dur="indefinite" fill="hold"/>
                                        <p:tgtEl>
                                          <p:spTgt spid="205"/>
                                        </p:tgtEl>
                                      </p:cBhvr>
                                    </p:animEffect>
                                  </p:childTnLst>
                                </p:cTn>
                              </p:par>
                            </p:childTnLst>
                          </p:cTn>
                        </p:par>
                      </p:childTnLst>
                    </p:cTn>
                  </p:par>
                  <p:par>
                    <p:cTn id="26" fill="hold">
                      <p:stCondLst>
                        <p:cond delay="indefinite"/>
                      </p:stCondLst>
                      <p:childTnLst>
                        <p:par>
                          <p:cTn id="27" fill="hold">
                            <p:stCondLst>
                              <p:cond delay="0"/>
                            </p:stCondLst>
                            <p:childTnLst>
                              <p:par>
                                <p:cTn id="28" presetClass="emph" nodeType="clickEffect" presetID="9" grpId="6" fill="hold">
                                  <p:stCondLst>
                                    <p:cond delay="0"/>
                                  </p:stCondLst>
                                  <p:childTnLst>
                                    <p:set>
                                      <p:cBhvr>
                                        <p:cTn id="29" dur="indefinite" fill="hold"/>
                                        <p:tgtEl>
                                          <p:spTgt spid="205"/>
                                        </p:tgtEl>
                                        <p:attrNameLst>
                                          <p:attrName>style.opacity</p:attrName>
                                        </p:attrNameLst>
                                      </p:cBhvr>
                                      <p:to>
                                        <p:strVal val="0.10"/>
                                      </p:to>
                                    </p:set>
                                    <p:animEffect filter="image" prLst="opacity: 0.10; ">
                                      <p:cBhvr>
                                        <p:cTn id="30" dur="indefinite" fill="hold"/>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5"/>
      <p:bldP build="whole" bldLvl="1" animBg="1" rev="0" advAuto="0" spid="205" grpId="6"/>
      <p:bldP build="whole" bldLvl="1" animBg="1" rev="0" advAuto="0" spid="207" grpId="1"/>
      <p:bldP build="whole" bldLvl="1" animBg="1" rev="0" advAuto="0" spid="207" grpId="2"/>
      <p:bldP build="whole" bldLvl="1" animBg="1" rev="0" advAuto="0" spid="206" grpId="3"/>
      <p:bldP build="whole" bldLvl="1" animBg="1" rev="0" advAuto="0" spid="206" grpId="4"/>
    </p:bldLst>
  </p:timing>
</p:sld>
</file>

<file path=ppt/slides/slide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209" name="office tower.jpg"/>
          <p:cNvPicPr>
            <a:picLocks noChangeAspect="1"/>
          </p:cNvPicPr>
          <p:nvPr>
            <p:ph type="pic" idx="13"/>
          </p:nvPr>
        </p:nvPicPr>
        <p:blipFill>
          <a:blip r:embed="rId2">
            <a:extLst/>
          </a:blip>
          <a:srcRect l="0" t="21870" r="0" b="21870"/>
          <a:stretch>
            <a:fillRect/>
          </a:stretch>
        </p:blipFill>
        <p:spPr>
          <a:prstGeom prst="rect">
            <a:avLst/>
          </a:prstGeom>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211" name="offices.jpg"/>
          <p:cNvPicPr>
            <a:picLocks noChangeAspect="1"/>
          </p:cNvPicPr>
          <p:nvPr>
            <p:ph type="pic" idx="13"/>
          </p:nvPr>
        </p:nvPicPr>
        <p:blipFill>
          <a:blip r:embed="rId2">
            <a:extLst/>
          </a:blip>
          <a:srcRect l="5555" t="0" r="5555" b="0"/>
          <a:stretch>
            <a:fillRect/>
          </a:stretch>
        </p:blipFill>
        <p:spPr>
          <a:prstGeom prst="rect">
            <a:avLst/>
          </a:prstGeom>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213" name="coworking_space.jpg"/>
          <p:cNvPicPr>
            <a:picLocks noChangeAspect="1"/>
          </p:cNvPicPr>
          <p:nvPr>
            <p:ph type="pic" idx="13"/>
          </p:nvPr>
        </p:nvPicPr>
        <p:blipFill>
          <a:blip r:embed="rId2">
            <a:extLst/>
          </a:blip>
          <a:srcRect l="0" t="45897" r="0" b="4095"/>
          <a:stretch>
            <a:fillRect/>
          </a:stretch>
        </p:blipFill>
        <p:spPr>
          <a:prstGeom prst="rect">
            <a:avLst/>
          </a:prstGeom>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5" name="pasted-image.png"/>
          <p:cNvPicPr>
            <a:picLocks noChangeAspect="0"/>
          </p:cNvPicPr>
          <p:nvPr/>
        </p:nvPicPr>
        <p:blipFill>
          <a:blip r:embed="rId2">
            <a:extLst/>
          </a:blip>
          <a:srcRect l="33242" t="0" r="33242" b="0"/>
          <a:stretch>
            <a:fillRect/>
          </a:stretch>
        </p:blipFill>
        <p:spPr>
          <a:xfrm>
            <a:off x="8693745" y="0"/>
            <a:ext cx="4345782" cy="9753600"/>
          </a:xfrm>
          <a:prstGeom prst="rect">
            <a:avLst/>
          </a:prstGeom>
          <a:ln w="12700">
            <a:miter lim="400000"/>
          </a:ln>
        </p:spPr>
      </p:pic>
      <p:pic>
        <p:nvPicPr>
          <p:cNvPr id="216" name="IMG_20170315_120507.jpg"/>
          <p:cNvPicPr>
            <a:picLocks noChangeAspect="0"/>
          </p:cNvPicPr>
          <p:nvPr/>
        </p:nvPicPr>
        <p:blipFill>
          <a:blip r:embed="rId3">
            <a:extLst/>
          </a:blip>
          <a:srcRect l="17545" t="5117" r="10935" b="5117"/>
          <a:stretch>
            <a:fillRect/>
          </a:stretch>
        </p:blipFill>
        <p:spPr>
          <a:xfrm>
            <a:off x="4348559" y="0"/>
            <a:ext cx="4345782" cy="9753600"/>
          </a:xfrm>
          <a:prstGeom prst="rect">
            <a:avLst/>
          </a:prstGeom>
          <a:ln w="12700">
            <a:miter lim="400000"/>
          </a:ln>
        </p:spPr>
      </p:pic>
      <p:pic>
        <p:nvPicPr>
          <p:cNvPr id="217" name="pasted-image.png"/>
          <p:cNvPicPr>
            <a:picLocks noChangeAspect="1"/>
          </p:cNvPicPr>
          <p:nvPr/>
        </p:nvPicPr>
        <p:blipFill>
          <a:blip r:embed="rId4">
            <a:extLst/>
          </a:blip>
          <a:srcRect l="40441" t="0" r="29855" b="0"/>
          <a:stretch>
            <a:fillRect/>
          </a:stretch>
        </p:blipFill>
        <p:spPr>
          <a:xfrm>
            <a:off x="-5755" y="0"/>
            <a:ext cx="4347370" cy="9753600"/>
          </a:xfrm>
          <a:prstGeom prst="rect">
            <a:avLst/>
          </a:prstGeom>
          <a:ln w="12700">
            <a:miter lim="400000"/>
          </a:ln>
        </p:spPr>
      </p:pic>
      <p:grpSp>
        <p:nvGrpSpPr>
          <p:cNvPr id="221" name="Group 221"/>
          <p:cNvGrpSpPr/>
          <p:nvPr/>
        </p:nvGrpSpPr>
        <p:grpSpPr>
          <a:xfrm>
            <a:off x="0" y="-12946"/>
            <a:ext cx="4347369" cy="9779492"/>
            <a:chOff x="0" y="0"/>
            <a:chExt cx="4347368" cy="9779490"/>
          </a:xfrm>
        </p:grpSpPr>
        <p:sp>
          <p:nvSpPr>
            <p:cNvPr id="218" name="Shape 218"/>
            <p:cNvSpPr/>
            <p:nvPr/>
          </p:nvSpPr>
          <p:spPr>
            <a:xfrm>
              <a:off x="0" y="0"/>
              <a:ext cx="4347369" cy="9779491"/>
            </a:xfrm>
            <a:prstGeom prst="rect">
              <a:avLst/>
            </a:prstGeom>
            <a:solidFill>
              <a:srgbClr val="FFFFFF">
                <a:alpha val="91354"/>
              </a:srgbClr>
            </a:solidFill>
            <a:ln w="12700" cap="flat">
              <a:noFill/>
              <a:miter lim="400000"/>
            </a:ln>
            <a:effectLst/>
          </p:spPr>
          <p:txBody>
            <a:bodyPr wrap="square" lIns="50800" tIns="50800" rIns="50800" bIns="50800" numCol="1" anchor="ctr">
              <a:noAutofit/>
            </a:bodyPr>
            <a:lstStyle/>
            <a:p>
              <a:pPr>
                <a:defRPr sz="2400">
                  <a:solidFill>
                    <a:srgbClr val="FFFFFF"/>
                  </a:solidFill>
                </a:defRPr>
              </a:pPr>
            </a:p>
          </p:txBody>
        </p:sp>
        <p:pic>
          <p:nvPicPr>
            <p:cNvPr id="219" name="Azure VM symbol only.png"/>
            <p:cNvPicPr>
              <a:picLocks noChangeAspect="1"/>
            </p:cNvPicPr>
            <p:nvPr/>
          </p:nvPicPr>
          <p:blipFill>
            <a:blip r:embed="rId5">
              <a:extLst/>
            </a:blip>
            <a:stretch>
              <a:fillRect/>
            </a:stretch>
          </p:blipFill>
          <p:spPr>
            <a:xfrm>
              <a:off x="1384194" y="4100255"/>
              <a:ext cx="1578981" cy="1578981"/>
            </a:xfrm>
            <a:prstGeom prst="rect">
              <a:avLst/>
            </a:prstGeom>
            <a:ln w="12700" cap="flat">
              <a:noFill/>
              <a:miter lim="400000"/>
            </a:ln>
            <a:effectLst/>
          </p:spPr>
        </p:pic>
        <p:sp>
          <p:nvSpPr>
            <p:cNvPr id="220" name="Shape 220"/>
            <p:cNvSpPr/>
            <p:nvPr/>
          </p:nvSpPr>
          <p:spPr>
            <a:xfrm>
              <a:off x="1785408" y="5825673"/>
              <a:ext cx="776553" cy="6494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VM</a:t>
              </a:r>
            </a:p>
          </p:txBody>
        </p:sp>
      </p:grpSp>
      <p:grpSp>
        <p:nvGrpSpPr>
          <p:cNvPr id="225" name="Group 225"/>
          <p:cNvGrpSpPr/>
          <p:nvPr/>
        </p:nvGrpSpPr>
        <p:grpSpPr>
          <a:xfrm>
            <a:off x="4343400" y="0"/>
            <a:ext cx="4348560" cy="9782169"/>
            <a:chOff x="0" y="0"/>
            <a:chExt cx="4348559" cy="9782168"/>
          </a:xfrm>
        </p:grpSpPr>
        <p:sp>
          <p:nvSpPr>
            <p:cNvPr id="222" name="Shape 222"/>
            <p:cNvSpPr/>
            <p:nvPr/>
          </p:nvSpPr>
          <p:spPr>
            <a:xfrm>
              <a:off x="0" y="0"/>
              <a:ext cx="4348560" cy="9782169"/>
            </a:xfrm>
            <a:prstGeom prst="rect">
              <a:avLst/>
            </a:prstGeom>
            <a:solidFill>
              <a:srgbClr val="FFFFFF">
                <a:alpha val="91354"/>
              </a:srgbClr>
            </a:solidFill>
            <a:ln w="12700" cap="flat">
              <a:noFill/>
              <a:miter lim="400000"/>
            </a:ln>
            <a:effectLst/>
          </p:spPr>
          <p:txBody>
            <a:bodyPr wrap="square" lIns="50800" tIns="50800" rIns="50800" bIns="50800" numCol="1" anchor="ctr">
              <a:noAutofit/>
            </a:bodyPr>
            <a:lstStyle/>
            <a:p>
              <a:pPr>
                <a:defRPr sz="2400">
                  <a:solidFill>
                    <a:srgbClr val="FFFFFF"/>
                  </a:solidFill>
                </a:defRPr>
              </a:pPr>
            </a:p>
          </p:txBody>
        </p:sp>
        <p:pic>
          <p:nvPicPr>
            <p:cNvPr id="223" name="Azure App Service.png"/>
            <p:cNvPicPr>
              <a:picLocks noChangeAspect="1"/>
            </p:cNvPicPr>
            <p:nvPr/>
          </p:nvPicPr>
          <p:blipFill>
            <a:blip r:embed="rId6">
              <a:extLst/>
            </a:blip>
            <a:srcRect l="0" t="0" r="0" b="0"/>
            <a:stretch>
              <a:fillRect/>
            </a:stretch>
          </p:blipFill>
          <p:spPr>
            <a:xfrm>
              <a:off x="1384573" y="4101377"/>
              <a:ext cx="1579414" cy="1579414"/>
            </a:xfrm>
            <a:prstGeom prst="rect">
              <a:avLst/>
            </a:prstGeom>
            <a:ln w="12700" cap="flat">
              <a:noFill/>
              <a:miter lim="400000"/>
            </a:ln>
            <a:effectLst/>
          </p:spPr>
        </p:pic>
        <p:sp>
          <p:nvSpPr>
            <p:cNvPr id="224" name="Shape 224"/>
            <p:cNvSpPr/>
            <p:nvPr/>
          </p:nvSpPr>
          <p:spPr>
            <a:xfrm>
              <a:off x="666690" y="5827268"/>
              <a:ext cx="3002442" cy="6495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App Service</a:t>
              </a:r>
            </a:p>
          </p:txBody>
        </p:sp>
      </p:grpSp>
      <p:sp>
        <p:nvSpPr>
          <p:cNvPr id="226" name="Shape 226"/>
          <p:cNvSpPr/>
          <p:nvPr/>
        </p:nvSpPr>
        <p:spPr>
          <a:xfrm>
            <a:off x="8686800" y="0"/>
            <a:ext cx="4348560" cy="9782169"/>
          </a:xfrm>
          <a:prstGeom prst="rect">
            <a:avLst/>
          </a:prstGeom>
          <a:solidFill>
            <a:srgbClr val="FFFFFF">
              <a:alpha val="91354"/>
            </a:srgbClr>
          </a:solidFill>
          <a:ln w="12700">
            <a:miter lim="400000"/>
          </a:ln>
        </p:spPr>
        <p:txBody>
          <a:bodyPr lIns="50800" tIns="50800" rIns="50800" bIns="50800" anchor="ctr"/>
          <a:lstStyle/>
          <a:p>
            <a:pPr>
              <a:defRPr sz="2400">
                <a:solidFill>
                  <a:srgbClr val="FFFFFF"/>
                </a:solidFill>
              </a:defRPr>
            </a:pPr>
          </a:p>
        </p:txBody>
      </p:sp>
      <p:pic>
        <p:nvPicPr>
          <p:cNvPr id="227" name="Azure Functions.png"/>
          <p:cNvPicPr>
            <a:picLocks noChangeAspect="1"/>
          </p:cNvPicPr>
          <p:nvPr/>
        </p:nvPicPr>
        <p:blipFill>
          <a:blip r:embed="rId7">
            <a:extLst/>
          </a:blip>
          <a:stretch>
            <a:fillRect/>
          </a:stretch>
        </p:blipFill>
        <p:spPr>
          <a:xfrm>
            <a:off x="10071373" y="4101377"/>
            <a:ext cx="1579414" cy="1579414"/>
          </a:xfrm>
          <a:prstGeom prst="rect">
            <a:avLst/>
          </a:prstGeom>
          <a:ln w="12700">
            <a:miter lim="400000"/>
          </a:ln>
        </p:spPr>
      </p:pic>
      <p:sp>
        <p:nvSpPr>
          <p:cNvPr id="228" name="Shape 228"/>
          <p:cNvSpPr/>
          <p:nvPr/>
        </p:nvSpPr>
        <p:spPr>
          <a:xfrm>
            <a:off x="9353490" y="5827268"/>
            <a:ext cx="3002443" cy="6495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Functions</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Lightbulb in the Night-small.jpg"/>
          <p:cNvPicPr>
            <a:picLocks noChangeAspect="1"/>
          </p:cNvPicPr>
          <p:nvPr>
            <p:ph type="pic" idx="13"/>
          </p:nvPr>
        </p:nvPicPr>
        <p:blipFill>
          <a:blip r:embed="rId2">
            <a:extLst/>
          </a:blip>
          <a:srcRect l="3548" t="0" r="3548" b="0"/>
          <a:stretch>
            <a:fillRect/>
          </a:stretch>
        </p:blipFill>
        <p:spPr>
          <a:prstGeom prst="rect">
            <a:avLst/>
          </a:prstGeom>
        </p:spPr>
      </p:pic>
      <p:sp>
        <p:nvSpPr>
          <p:cNvPr id="231" name="Shape 231"/>
          <p:cNvSpPr/>
          <p:nvPr>
            <p:ph type="title" idx="4294967295"/>
          </p:nvPr>
        </p:nvSpPr>
        <p:spPr>
          <a:xfrm>
            <a:off x="8765137" y="7950191"/>
            <a:ext cx="3840014" cy="1392834"/>
          </a:xfrm>
          <a:prstGeom prst="rect">
            <a:avLst/>
          </a:prstGeom>
        </p:spPr>
        <p:txBody>
          <a:bodyPr anchor="b"/>
          <a:lstStyle>
            <a:lvl1pPr>
              <a:defRPr>
                <a:solidFill>
                  <a:srgbClr val="FFFFFF"/>
                </a:solidFill>
                <a:latin typeface="Helvetica Neue Thin"/>
                <a:ea typeface="Helvetica Neue Thin"/>
                <a:cs typeface="Helvetica Neue Thin"/>
                <a:sym typeface="Helvetica Neue Thin"/>
              </a:defRPr>
            </a:lvl1pPr>
          </a:lstStyle>
          <a:p>
            <a:pPr/>
            <a:r>
              <a:t>Focus</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nvSpPr>
        <p:spPr>
          <a:xfrm>
            <a:off x="1718220" y="5143500"/>
            <a:ext cx="1520479" cy="1270000"/>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Trigger</a:t>
            </a:r>
          </a:p>
        </p:txBody>
      </p:sp>
      <p:sp>
        <p:nvSpPr>
          <p:cNvPr id="234" name="Shape 234"/>
          <p:cNvSpPr/>
          <p:nvPr/>
        </p:nvSpPr>
        <p:spPr>
          <a:xfrm>
            <a:off x="5742161" y="1574800"/>
            <a:ext cx="1520478" cy="1270000"/>
          </a:xfrm>
          <a:prstGeom prst="rect">
            <a:avLst/>
          </a:prstGeom>
          <a:solidFill>
            <a:schemeClr val="accent4"/>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In Bindings</a:t>
            </a:r>
          </a:p>
        </p:txBody>
      </p:sp>
      <p:sp>
        <p:nvSpPr>
          <p:cNvPr id="235" name="Shape 235"/>
          <p:cNvSpPr/>
          <p:nvPr/>
        </p:nvSpPr>
        <p:spPr>
          <a:xfrm>
            <a:off x="9791700" y="5143500"/>
            <a:ext cx="1520478" cy="1270000"/>
          </a:xfrm>
          <a:prstGeom prst="rect">
            <a:avLst/>
          </a:prstGeom>
          <a:solidFill>
            <a:srgbClr val="3298C8"/>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Out Bindings</a:t>
            </a:r>
          </a:p>
        </p:txBody>
      </p:sp>
      <p:sp>
        <p:nvSpPr>
          <p:cNvPr id="236" name="Shape 236"/>
          <p:cNvSpPr/>
          <p:nvPr/>
        </p:nvSpPr>
        <p:spPr>
          <a:xfrm>
            <a:off x="3589190" y="5778500"/>
            <a:ext cx="1623018" cy="0"/>
          </a:xfrm>
          <a:prstGeom prst="line">
            <a:avLst/>
          </a:prstGeom>
          <a:ln w="76200">
            <a:solidFill>
              <a:srgbClr val="3298C8"/>
            </a:solidFill>
            <a:miter lim="400000"/>
            <a:tailEnd type="triangle"/>
          </a:ln>
        </p:spPr>
        <p:txBody>
          <a:bodyPr lIns="50800" tIns="50800" rIns="50800" bIns="50800" anchor="ctr"/>
          <a:lstStyle/>
          <a:p>
            <a:pPr>
              <a:defRPr sz="2400"/>
            </a:pPr>
          </a:p>
        </p:txBody>
      </p:sp>
      <p:pic>
        <p:nvPicPr>
          <p:cNvPr id="237" name="pasted-image.png"/>
          <p:cNvPicPr>
            <a:picLocks noChangeAspect="1"/>
          </p:cNvPicPr>
          <p:nvPr/>
        </p:nvPicPr>
        <p:blipFill>
          <a:blip r:embed="rId2">
            <a:extLst/>
          </a:blip>
          <a:stretch>
            <a:fillRect/>
          </a:stretch>
        </p:blipFill>
        <p:spPr>
          <a:xfrm>
            <a:off x="5562699" y="4864100"/>
            <a:ext cx="1905001" cy="1905000"/>
          </a:xfrm>
          <a:prstGeom prst="rect">
            <a:avLst/>
          </a:prstGeom>
          <a:ln w="12700">
            <a:miter lim="400000"/>
          </a:ln>
        </p:spPr>
      </p:pic>
      <p:sp>
        <p:nvSpPr>
          <p:cNvPr id="238" name="Shape 238"/>
          <p:cNvSpPr/>
          <p:nvPr/>
        </p:nvSpPr>
        <p:spPr>
          <a:xfrm>
            <a:off x="7818191" y="5778500"/>
            <a:ext cx="1623017" cy="0"/>
          </a:xfrm>
          <a:prstGeom prst="line">
            <a:avLst/>
          </a:prstGeom>
          <a:ln w="76200">
            <a:solidFill>
              <a:srgbClr val="3298C8"/>
            </a:solidFill>
            <a:miter lim="400000"/>
            <a:tailEnd type="triangle"/>
          </a:ln>
        </p:spPr>
        <p:txBody>
          <a:bodyPr lIns="50800" tIns="50800" rIns="50800" bIns="50800" anchor="ctr"/>
          <a:lstStyle/>
          <a:p>
            <a:pPr>
              <a:defRPr sz="2400"/>
            </a:pPr>
          </a:p>
        </p:txBody>
      </p:sp>
      <p:sp>
        <p:nvSpPr>
          <p:cNvPr id="239" name="Shape 239"/>
          <p:cNvSpPr/>
          <p:nvPr/>
        </p:nvSpPr>
        <p:spPr>
          <a:xfrm>
            <a:off x="6515199" y="3241291"/>
            <a:ext cx="1" cy="1226318"/>
          </a:xfrm>
          <a:prstGeom prst="line">
            <a:avLst/>
          </a:prstGeom>
          <a:ln w="76200">
            <a:solidFill>
              <a:srgbClr val="3298C8"/>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nvSpPr>
        <p:spPr>
          <a:xfrm>
            <a:off x="1602060" y="3916915"/>
            <a:ext cx="1520479" cy="735112"/>
          </a:xfrm>
          <a:prstGeom prst="rect">
            <a:avLst/>
          </a:prstGeom>
          <a:solidFill>
            <a:schemeClr val="accent4"/>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Input</a:t>
            </a:r>
          </a:p>
        </p:txBody>
      </p:sp>
      <p:sp>
        <p:nvSpPr>
          <p:cNvPr id="242" name="Shape 242"/>
          <p:cNvSpPr/>
          <p:nvPr/>
        </p:nvSpPr>
        <p:spPr>
          <a:xfrm>
            <a:off x="10426700" y="4757836"/>
            <a:ext cx="1520478" cy="1769964"/>
          </a:xfrm>
          <a:prstGeom prst="rect">
            <a:avLst/>
          </a:prstGeom>
          <a:solidFill>
            <a:srgbClr val="3298C8"/>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Output</a:t>
            </a:r>
          </a:p>
        </p:txBody>
      </p:sp>
      <p:sp>
        <p:nvSpPr>
          <p:cNvPr id="243" name="Shape 243"/>
          <p:cNvSpPr/>
          <p:nvPr/>
        </p:nvSpPr>
        <p:spPr>
          <a:xfrm>
            <a:off x="3439550" y="4713415"/>
            <a:ext cx="1633166" cy="257182"/>
          </a:xfrm>
          <a:prstGeom prst="line">
            <a:avLst/>
          </a:prstGeom>
          <a:ln w="76200">
            <a:solidFill>
              <a:srgbClr val="3298C8"/>
            </a:solidFill>
            <a:miter lim="400000"/>
            <a:tailEnd type="triangle"/>
          </a:ln>
        </p:spPr>
        <p:txBody>
          <a:bodyPr lIns="50800" tIns="50800" rIns="50800" bIns="50800" anchor="ctr"/>
          <a:lstStyle/>
          <a:p>
            <a:pPr>
              <a:defRPr sz="2400"/>
            </a:pPr>
          </a:p>
        </p:txBody>
      </p:sp>
      <p:sp>
        <p:nvSpPr>
          <p:cNvPr id="244" name="Shape 244"/>
          <p:cNvSpPr/>
          <p:nvPr/>
        </p:nvSpPr>
        <p:spPr>
          <a:xfrm>
            <a:off x="8199191" y="6347618"/>
            <a:ext cx="1623017" cy="1"/>
          </a:xfrm>
          <a:prstGeom prst="line">
            <a:avLst/>
          </a:prstGeom>
          <a:ln w="76200">
            <a:solidFill>
              <a:srgbClr val="3298C8"/>
            </a:solidFill>
            <a:miter lim="400000"/>
            <a:tailEnd type="triangle"/>
          </a:ln>
        </p:spPr>
        <p:txBody>
          <a:bodyPr lIns="50800" tIns="50800" rIns="50800" bIns="50800" anchor="ctr"/>
          <a:lstStyle/>
          <a:p>
            <a:pPr>
              <a:defRPr sz="2400"/>
            </a:pPr>
          </a:p>
        </p:txBody>
      </p:sp>
      <p:sp>
        <p:nvSpPr>
          <p:cNvPr id="245" name="Shape 245"/>
          <p:cNvSpPr/>
          <p:nvPr/>
        </p:nvSpPr>
        <p:spPr>
          <a:xfrm flipV="1">
            <a:off x="3449663" y="3622291"/>
            <a:ext cx="1614494" cy="301676"/>
          </a:xfrm>
          <a:prstGeom prst="line">
            <a:avLst/>
          </a:prstGeom>
          <a:ln w="76200">
            <a:solidFill>
              <a:srgbClr val="3298C8"/>
            </a:solidFill>
            <a:miter lim="400000"/>
            <a:tailEnd type="triangle"/>
          </a:ln>
        </p:spPr>
        <p:txBody>
          <a:bodyPr lIns="50800" tIns="50800" rIns="50800" bIns="50800" anchor="ctr"/>
          <a:lstStyle/>
          <a:p>
            <a:pPr>
              <a:defRPr sz="2400"/>
            </a:pPr>
          </a:p>
        </p:txBody>
      </p:sp>
      <p:sp>
        <p:nvSpPr>
          <p:cNvPr id="246" name="Shape 246"/>
          <p:cNvSpPr/>
          <p:nvPr/>
        </p:nvSpPr>
        <p:spPr>
          <a:xfrm>
            <a:off x="4398994" y="1930427"/>
            <a:ext cx="4227276" cy="5892746"/>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lstStyle>
            <a:lvl1pPr>
              <a:defRPr sz="2400"/>
            </a:lvl1pPr>
          </a:lstStyle>
          <a:p>
            <a:pPr/>
            <a:r>
              <a:t>Function App</a:t>
            </a:r>
          </a:p>
        </p:txBody>
      </p:sp>
      <p:pic>
        <p:nvPicPr>
          <p:cNvPr id="247" name="pasted-image.png"/>
          <p:cNvPicPr>
            <a:picLocks noChangeAspect="1"/>
          </p:cNvPicPr>
          <p:nvPr/>
        </p:nvPicPr>
        <p:blipFill>
          <a:blip r:embed="rId2">
            <a:extLst/>
          </a:blip>
          <a:stretch>
            <a:fillRect/>
          </a:stretch>
        </p:blipFill>
        <p:spPr>
          <a:xfrm>
            <a:off x="3865621" y="1346200"/>
            <a:ext cx="1200028" cy="1200028"/>
          </a:xfrm>
          <a:prstGeom prst="rect">
            <a:avLst/>
          </a:prstGeom>
          <a:ln w="25400">
            <a:miter lim="400000"/>
          </a:ln>
          <a:effectLst>
            <a:outerShdw sx="100000" sy="100000" kx="0" ky="0" algn="b" rotWithShape="0" blurRad="114300" dist="75742" dir="2545053">
              <a:srgbClr val="53585F">
                <a:alpha val="70000"/>
              </a:srgbClr>
            </a:outerShdw>
          </a:effectLst>
        </p:spPr>
      </p:pic>
      <p:sp>
        <p:nvSpPr>
          <p:cNvPr id="248" name="Shape 248"/>
          <p:cNvSpPr/>
          <p:nvPr/>
        </p:nvSpPr>
        <p:spPr>
          <a:xfrm>
            <a:off x="5233479" y="3301206"/>
            <a:ext cx="2537842" cy="657226"/>
          </a:xfrm>
          <a:prstGeom prst="rect">
            <a:avLst/>
          </a:prstGeom>
          <a:ln>
            <a:solidFill>
              <a:schemeClr val="accent2">
                <a:hueOff val="-2473793"/>
                <a:satOff val="-50209"/>
                <a:lumOff val="23543"/>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function_1()</a:t>
            </a:r>
          </a:p>
        </p:txBody>
      </p:sp>
      <p:sp>
        <p:nvSpPr>
          <p:cNvPr id="249" name="Shape 249"/>
          <p:cNvSpPr/>
          <p:nvPr/>
        </p:nvSpPr>
        <p:spPr>
          <a:xfrm>
            <a:off x="5233479" y="4660106"/>
            <a:ext cx="2537842" cy="657226"/>
          </a:xfrm>
          <a:prstGeom prst="rect">
            <a:avLst/>
          </a:prstGeom>
          <a:ln>
            <a:solidFill>
              <a:schemeClr val="accent2">
                <a:hueOff val="-2473793"/>
                <a:satOff val="-50209"/>
                <a:lumOff val="23543"/>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function_2()</a:t>
            </a:r>
          </a:p>
        </p:txBody>
      </p:sp>
      <p:sp>
        <p:nvSpPr>
          <p:cNvPr id="250" name="Shape 250"/>
          <p:cNvSpPr/>
          <p:nvPr/>
        </p:nvSpPr>
        <p:spPr>
          <a:xfrm>
            <a:off x="5233479" y="6019006"/>
            <a:ext cx="2537842" cy="657226"/>
          </a:xfrm>
          <a:prstGeom prst="rect">
            <a:avLst/>
          </a:prstGeom>
          <a:ln>
            <a:solidFill>
              <a:schemeClr val="accent2">
                <a:hueOff val="-2473793"/>
                <a:satOff val="-50209"/>
                <a:lumOff val="23543"/>
              </a:scheme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function_3()</a:t>
            </a:r>
          </a:p>
        </p:txBody>
      </p:sp>
      <p:sp>
        <p:nvSpPr>
          <p:cNvPr id="251" name="Shape 251"/>
          <p:cNvSpPr/>
          <p:nvPr/>
        </p:nvSpPr>
        <p:spPr>
          <a:xfrm>
            <a:off x="3442865" y="6378191"/>
            <a:ext cx="1621292" cy="1"/>
          </a:xfrm>
          <a:prstGeom prst="line">
            <a:avLst/>
          </a:prstGeom>
          <a:ln w="76200">
            <a:solidFill>
              <a:srgbClr val="3298C8"/>
            </a:solidFill>
            <a:miter lim="400000"/>
            <a:tailEnd type="triangle"/>
          </a:ln>
        </p:spPr>
        <p:txBody>
          <a:bodyPr lIns="50800" tIns="50800" rIns="50800" bIns="50800" anchor="ctr"/>
          <a:lstStyle/>
          <a:p>
            <a:pPr>
              <a:defRPr sz="2400"/>
            </a:pPr>
          </a:p>
        </p:txBody>
      </p:sp>
      <p:sp>
        <p:nvSpPr>
          <p:cNvPr id="252" name="Shape 252"/>
          <p:cNvSpPr/>
          <p:nvPr/>
        </p:nvSpPr>
        <p:spPr>
          <a:xfrm>
            <a:off x="8199191" y="4980445"/>
            <a:ext cx="1623017" cy="1"/>
          </a:xfrm>
          <a:prstGeom prst="line">
            <a:avLst/>
          </a:prstGeom>
          <a:ln w="76200">
            <a:solidFill>
              <a:srgbClr val="3298C8"/>
            </a:solidFill>
            <a:miter lim="400000"/>
            <a:tailEnd type="triangle"/>
          </a:ln>
        </p:spPr>
        <p:txBody>
          <a:bodyPr lIns="50800" tIns="50800" rIns="50800" bIns="50800" anchor="ctr"/>
          <a:lstStyle/>
          <a:p>
            <a:pPr>
              <a:defRPr sz="2400"/>
            </a:pPr>
          </a:p>
        </p:txBody>
      </p:sp>
      <p:sp>
        <p:nvSpPr>
          <p:cNvPr id="253" name="Shape 253"/>
          <p:cNvSpPr/>
          <p:nvPr/>
        </p:nvSpPr>
        <p:spPr>
          <a:xfrm>
            <a:off x="8199191" y="3613273"/>
            <a:ext cx="1623017" cy="1"/>
          </a:xfrm>
          <a:prstGeom prst="line">
            <a:avLst/>
          </a:prstGeom>
          <a:ln w="76200">
            <a:solidFill>
              <a:srgbClr val="3298C8"/>
            </a:solidFill>
            <a:miter lim="400000"/>
            <a:tailEnd type="triangle"/>
          </a:ln>
        </p:spPr>
        <p:txBody>
          <a:bodyPr lIns="50800" tIns="50800" rIns="50800" bIns="50800" anchor="ctr"/>
          <a:lstStyle/>
          <a:p>
            <a:pPr>
              <a:defRPr sz="2400"/>
            </a:pPr>
          </a:p>
        </p:txBody>
      </p:sp>
      <p:sp>
        <p:nvSpPr>
          <p:cNvPr id="254" name="Shape 254"/>
          <p:cNvSpPr/>
          <p:nvPr/>
        </p:nvSpPr>
        <p:spPr>
          <a:xfrm>
            <a:off x="10426700" y="3245717"/>
            <a:ext cx="1520478" cy="735112"/>
          </a:xfrm>
          <a:prstGeom prst="rect">
            <a:avLst/>
          </a:prstGeom>
          <a:solidFill>
            <a:srgbClr val="3298C8"/>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Output</a:t>
            </a:r>
          </a:p>
        </p:txBody>
      </p:sp>
      <p:sp>
        <p:nvSpPr>
          <p:cNvPr id="255" name="Shape 255"/>
          <p:cNvSpPr/>
          <p:nvPr/>
        </p:nvSpPr>
        <p:spPr>
          <a:xfrm>
            <a:off x="1602060" y="6010635"/>
            <a:ext cx="1520479" cy="735113"/>
          </a:xfrm>
          <a:prstGeom prst="rect">
            <a:avLst/>
          </a:prstGeom>
          <a:solidFill>
            <a:schemeClr val="accent4"/>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Input</a:t>
            </a:r>
          </a:p>
        </p:txBody>
      </p:sp>
      <p:sp>
        <p:nvSpPr>
          <p:cNvPr id="256" name="Shape 256"/>
          <p:cNvSpPr/>
          <p:nvPr/>
        </p:nvSpPr>
        <p:spPr>
          <a:xfrm>
            <a:off x="3557860" y="5753100"/>
            <a:ext cx="934989" cy="487065"/>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Trigger</a:t>
            </a:r>
          </a:p>
        </p:txBody>
      </p:sp>
      <p:sp>
        <p:nvSpPr>
          <p:cNvPr id="257" name="Shape 257"/>
          <p:cNvSpPr/>
          <p:nvPr/>
        </p:nvSpPr>
        <p:spPr>
          <a:xfrm>
            <a:off x="3557860" y="4269538"/>
            <a:ext cx="934989" cy="487066"/>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Trigger</a:t>
            </a:r>
          </a:p>
        </p:txBody>
      </p:sp>
      <p:sp>
        <p:nvSpPr>
          <p:cNvPr id="258" name="Shape 258"/>
          <p:cNvSpPr/>
          <p:nvPr/>
        </p:nvSpPr>
        <p:spPr>
          <a:xfrm>
            <a:off x="3557860" y="3253311"/>
            <a:ext cx="934989" cy="487066"/>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Trigger</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33" name="janekf-jump.jpg"/>
          <p:cNvPicPr>
            <a:picLocks noChangeAspect="1"/>
          </p:cNvPicPr>
          <p:nvPr>
            <p:ph type="pic" idx="13"/>
          </p:nvPr>
        </p:nvPicPr>
        <p:blipFill>
          <a:blip r:embed="rId2">
            <a:alphaModFix amt="85988"/>
            <a:extLst/>
          </a:blip>
          <a:srcRect l="1670" t="9206" r="756" b="20610"/>
          <a:stretch>
            <a:fillRect/>
          </a:stretch>
        </p:blipFill>
        <p:spPr>
          <a:xfrm>
            <a:off x="10151101" y="536016"/>
            <a:ext cx="2409731" cy="2310491"/>
          </a:xfrm>
          <a:prstGeom prst="rect">
            <a:avLst/>
          </a:prstGeom>
        </p:spPr>
      </p:pic>
      <p:sp>
        <p:nvSpPr>
          <p:cNvPr id="134" name="Shape 134"/>
          <p:cNvSpPr/>
          <p:nvPr>
            <p:ph type="body" sz="quarter" idx="1"/>
          </p:nvPr>
        </p:nvSpPr>
        <p:spPr>
          <a:xfrm>
            <a:off x="9648989" y="7708856"/>
            <a:ext cx="2957568" cy="1570886"/>
          </a:xfrm>
          <a:prstGeom prst="rect">
            <a:avLst/>
          </a:prstGeom>
        </p:spPr>
        <p:txBody>
          <a:bodyPr/>
          <a:lstStyle/>
          <a:p>
            <a:pPr algn="r">
              <a:defRPr sz="1800">
                <a:latin typeface="Helvetica Neue Light"/>
                <a:ea typeface="Helvetica Neue Light"/>
                <a:cs typeface="Helvetica Neue Light"/>
                <a:sym typeface="Helvetica Neue Light"/>
              </a:defRPr>
            </a:pPr>
            <a:r>
              <a:t>@janekf</a:t>
            </a:r>
          </a:p>
          <a:p>
            <a:pPr algn="r">
              <a:defRPr sz="1800">
                <a:latin typeface="Helvetica Neue Light"/>
                <a:ea typeface="Helvetica Neue Light"/>
                <a:cs typeface="Helvetica Neue Light"/>
                <a:sym typeface="Helvetica Neue Light"/>
              </a:defRPr>
            </a:pPr>
            <a:r>
              <a:t>jan.fellien@devcrowd.de</a:t>
            </a:r>
          </a:p>
          <a:p>
            <a:pPr algn="r">
              <a:defRPr sz="1800">
                <a:latin typeface="Helvetica Neue Light"/>
                <a:ea typeface="Helvetica Neue Light"/>
                <a:cs typeface="Helvetica Neue Light"/>
                <a:sym typeface="Helvetica Neue Light"/>
              </a:defRPr>
            </a:pPr>
            <a:r>
              <a:t>janekf.blogspot.com</a:t>
            </a:r>
          </a:p>
          <a:p>
            <a:pPr algn="r">
              <a:defRPr sz="1800">
                <a:latin typeface="Helvetica Neue Light"/>
                <a:ea typeface="Helvetica Neue Light"/>
                <a:cs typeface="Helvetica Neue Light"/>
                <a:sym typeface="Helvetica Neue Light"/>
              </a:defRPr>
            </a:pPr>
            <a:r>
              <a:t>github.com/jfellien</a:t>
            </a:r>
          </a:p>
          <a:p>
            <a:pPr algn="r">
              <a:defRPr sz="1800">
                <a:latin typeface="Helvetica Neue Light"/>
                <a:ea typeface="Helvetica Neue Light"/>
                <a:cs typeface="Helvetica Neue Light"/>
                <a:sym typeface="Helvetica Neue Light"/>
              </a:defRPr>
            </a:pPr>
            <a:r>
              <a:t>github.com/devcrowd-team</a:t>
            </a:r>
          </a:p>
        </p:txBody>
      </p:sp>
      <p:sp>
        <p:nvSpPr>
          <p:cNvPr id="135" name="Shape 135"/>
          <p:cNvSpPr/>
          <p:nvPr/>
        </p:nvSpPr>
        <p:spPr>
          <a:xfrm>
            <a:off x="9855779" y="242985"/>
            <a:ext cx="2896670" cy="2896670"/>
          </a:xfrm>
          <a:prstGeom prst="ellipse">
            <a:avLst/>
          </a:prstGeom>
          <a:ln w="546100">
            <a:solidFill>
              <a:srgbClr val="FFFFFF"/>
            </a:solidFill>
            <a:miter lim="400000"/>
          </a:ln>
        </p:spPr>
        <p:txBody>
          <a:bodyPr lIns="50800" tIns="50800" rIns="50800" bIns="50800" anchor="ctr"/>
          <a:lstStyle/>
          <a:p>
            <a:pPr>
              <a:defRPr sz="2400">
                <a:solidFill>
                  <a:srgbClr val="FFFFFF"/>
                </a:solidFill>
              </a:defRPr>
            </a:pPr>
          </a:p>
        </p:txBody>
      </p:sp>
      <p:pic>
        <p:nvPicPr>
          <p:cNvPr id="136" name=""/>
          <p:cNvPicPr>
            <a:picLocks noChangeAspect="0"/>
          </p:cNvPicPr>
          <p:nvPr/>
        </p:nvPicPr>
        <p:blipFill>
          <a:blip r:embed="rId3">
            <a:extLst/>
          </a:blip>
          <a:stretch>
            <a:fillRect/>
          </a:stretch>
        </p:blipFill>
        <p:spPr>
          <a:xfrm rot="16200000">
            <a:off x="245060" y="4680183"/>
            <a:ext cx="5199066" cy="121273"/>
          </a:xfrm>
          <a:prstGeom prst="rect">
            <a:avLst/>
          </a:prstGeom>
        </p:spPr>
      </p:pic>
      <p:sp>
        <p:nvSpPr>
          <p:cNvPr id="138" name="Shape 138"/>
          <p:cNvSpPr/>
          <p:nvPr/>
        </p:nvSpPr>
        <p:spPr>
          <a:xfrm>
            <a:off x="2781156" y="6839891"/>
            <a:ext cx="121643" cy="121643"/>
          </a:xfrm>
          <a:prstGeom prst="ellipse">
            <a:avLst/>
          </a:prstGeom>
          <a:solidFill>
            <a:srgbClr val="A6AAA9"/>
          </a:solidFill>
          <a:ln w="12700">
            <a:miter lim="400000"/>
          </a:ln>
        </p:spPr>
        <p:txBody>
          <a:bodyPr lIns="50800" tIns="50800" rIns="50800" bIns="50800" anchor="ctr"/>
          <a:lstStyle/>
          <a:p>
            <a:pPr>
              <a:defRPr sz="2400">
                <a:solidFill>
                  <a:srgbClr val="FFFFFF"/>
                </a:solidFill>
              </a:defRPr>
            </a:pPr>
          </a:p>
        </p:txBody>
      </p:sp>
      <p:sp>
        <p:nvSpPr>
          <p:cNvPr id="139" name="Shape 139"/>
          <p:cNvSpPr/>
          <p:nvPr/>
        </p:nvSpPr>
        <p:spPr>
          <a:xfrm>
            <a:off x="2781156" y="5915469"/>
            <a:ext cx="121643" cy="121643"/>
          </a:xfrm>
          <a:prstGeom prst="ellipse">
            <a:avLst/>
          </a:prstGeom>
          <a:solidFill>
            <a:srgbClr val="A6AAA9"/>
          </a:solidFill>
          <a:ln w="12700">
            <a:miter lim="400000"/>
          </a:ln>
        </p:spPr>
        <p:txBody>
          <a:bodyPr lIns="50800" tIns="50800" rIns="50800" bIns="50800" anchor="ctr"/>
          <a:lstStyle/>
          <a:p>
            <a:pPr>
              <a:defRPr sz="2400">
                <a:solidFill>
                  <a:srgbClr val="FFFFFF"/>
                </a:solidFill>
              </a:defRPr>
            </a:pPr>
          </a:p>
        </p:txBody>
      </p:sp>
      <p:sp>
        <p:nvSpPr>
          <p:cNvPr id="140" name="Shape 140"/>
          <p:cNvSpPr/>
          <p:nvPr/>
        </p:nvSpPr>
        <p:spPr>
          <a:xfrm>
            <a:off x="2781156" y="4066627"/>
            <a:ext cx="121643" cy="121643"/>
          </a:xfrm>
          <a:prstGeom prst="ellipse">
            <a:avLst/>
          </a:prstGeom>
          <a:solidFill>
            <a:srgbClr val="A6AAA9"/>
          </a:solidFill>
          <a:ln w="12700">
            <a:miter lim="400000"/>
          </a:ln>
        </p:spPr>
        <p:txBody>
          <a:bodyPr lIns="50800" tIns="50800" rIns="50800" bIns="50800" anchor="ctr"/>
          <a:lstStyle/>
          <a:p>
            <a:pPr>
              <a:defRPr sz="2400">
                <a:solidFill>
                  <a:srgbClr val="FFFFFF"/>
                </a:solidFill>
              </a:defRPr>
            </a:pPr>
          </a:p>
        </p:txBody>
      </p:sp>
      <p:sp>
        <p:nvSpPr>
          <p:cNvPr id="141" name="Shape 141"/>
          <p:cNvSpPr/>
          <p:nvPr/>
        </p:nvSpPr>
        <p:spPr>
          <a:xfrm>
            <a:off x="2781156" y="3142206"/>
            <a:ext cx="121643" cy="121643"/>
          </a:xfrm>
          <a:prstGeom prst="ellipse">
            <a:avLst/>
          </a:prstGeom>
          <a:solidFill>
            <a:srgbClr val="A6AAA9"/>
          </a:solidFill>
          <a:ln w="12700">
            <a:miter lim="400000"/>
          </a:ln>
        </p:spPr>
        <p:txBody>
          <a:bodyPr lIns="50800" tIns="50800" rIns="50800" bIns="50800" anchor="ctr"/>
          <a:lstStyle/>
          <a:p>
            <a:pPr>
              <a:defRPr sz="2400">
                <a:solidFill>
                  <a:srgbClr val="FFFFFF"/>
                </a:solidFill>
              </a:defRPr>
            </a:pPr>
          </a:p>
        </p:txBody>
      </p:sp>
      <p:sp>
        <p:nvSpPr>
          <p:cNvPr id="142" name="Shape 142"/>
          <p:cNvSpPr/>
          <p:nvPr/>
        </p:nvSpPr>
        <p:spPr>
          <a:xfrm>
            <a:off x="1901188" y="6682514"/>
            <a:ext cx="735687" cy="436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atin typeface="Helvetica Neue Light"/>
                <a:ea typeface="Helvetica Neue Light"/>
                <a:cs typeface="Helvetica Neue Light"/>
                <a:sym typeface="Helvetica Neue Light"/>
              </a:defRPr>
            </a:lvl1pPr>
          </a:lstStyle>
          <a:p>
            <a:pPr/>
            <a:r>
              <a:t>1983</a:t>
            </a:r>
          </a:p>
        </p:txBody>
      </p:sp>
      <p:sp>
        <p:nvSpPr>
          <p:cNvPr id="143" name="Shape 143"/>
          <p:cNvSpPr/>
          <p:nvPr/>
        </p:nvSpPr>
        <p:spPr>
          <a:xfrm>
            <a:off x="3046131" y="6670182"/>
            <a:ext cx="256489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Helvetica Neue Light"/>
                <a:ea typeface="Helvetica Neue Light"/>
                <a:cs typeface="Helvetica Neue Light"/>
                <a:sym typeface="Helvetica Neue Light"/>
              </a:defRPr>
            </a:lvl1pPr>
          </a:lstStyle>
          <a:p>
            <a:pPr/>
            <a:r>
              <a:t>C64 / BASIC /SYS</a:t>
            </a:r>
          </a:p>
        </p:txBody>
      </p:sp>
      <p:sp>
        <p:nvSpPr>
          <p:cNvPr id="144" name="Shape 144"/>
          <p:cNvSpPr/>
          <p:nvPr/>
        </p:nvSpPr>
        <p:spPr>
          <a:xfrm>
            <a:off x="1901188" y="5758092"/>
            <a:ext cx="735687" cy="436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atin typeface="Helvetica Neue Light"/>
                <a:ea typeface="Helvetica Neue Light"/>
                <a:cs typeface="Helvetica Neue Light"/>
                <a:sym typeface="Helvetica Neue Light"/>
              </a:defRPr>
            </a:lvl1pPr>
          </a:lstStyle>
          <a:p>
            <a:pPr/>
            <a:r>
              <a:t>1989</a:t>
            </a:r>
          </a:p>
        </p:txBody>
      </p:sp>
      <p:sp>
        <p:nvSpPr>
          <p:cNvPr id="145" name="Shape 145"/>
          <p:cNvSpPr/>
          <p:nvPr/>
        </p:nvSpPr>
        <p:spPr>
          <a:xfrm>
            <a:off x="3046131" y="5745761"/>
            <a:ext cx="508863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Helvetica Neue Light"/>
                <a:ea typeface="Helvetica Neue Light"/>
                <a:cs typeface="Helvetica Neue Light"/>
                <a:sym typeface="Helvetica Neue Light"/>
              </a:defRPr>
            </a:lvl1pPr>
          </a:lstStyle>
          <a:p>
            <a:pPr/>
            <a:r>
              <a:t>Softwareentwicklung mit dBase IV 1.5</a:t>
            </a:r>
          </a:p>
        </p:txBody>
      </p:sp>
      <p:sp>
        <p:nvSpPr>
          <p:cNvPr id="146" name="Shape 146"/>
          <p:cNvSpPr/>
          <p:nvPr/>
        </p:nvSpPr>
        <p:spPr>
          <a:xfrm>
            <a:off x="1901188" y="3909250"/>
            <a:ext cx="735687" cy="436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atin typeface="Helvetica Neue Light"/>
                <a:ea typeface="Helvetica Neue Light"/>
                <a:cs typeface="Helvetica Neue Light"/>
                <a:sym typeface="Helvetica Neue Light"/>
              </a:defRPr>
            </a:lvl1pPr>
          </a:lstStyle>
          <a:p>
            <a:pPr/>
            <a:r>
              <a:t>2000</a:t>
            </a:r>
          </a:p>
        </p:txBody>
      </p:sp>
      <p:sp>
        <p:nvSpPr>
          <p:cNvPr id="147" name="Shape 147"/>
          <p:cNvSpPr/>
          <p:nvPr/>
        </p:nvSpPr>
        <p:spPr>
          <a:xfrm>
            <a:off x="3046131" y="3896919"/>
            <a:ext cx="498349"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Helvetica Neue Light"/>
                <a:ea typeface="Helvetica Neue Light"/>
                <a:cs typeface="Helvetica Neue Light"/>
                <a:sym typeface="Helvetica Neue Light"/>
              </a:defRPr>
            </a:lvl1pPr>
          </a:lstStyle>
          <a:p>
            <a:pPr/>
            <a:r>
              <a:t>C#</a:t>
            </a:r>
          </a:p>
        </p:txBody>
      </p:sp>
      <p:sp>
        <p:nvSpPr>
          <p:cNvPr id="148" name="Shape 148"/>
          <p:cNvSpPr/>
          <p:nvPr/>
        </p:nvSpPr>
        <p:spPr>
          <a:xfrm>
            <a:off x="1901188" y="2984829"/>
            <a:ext cx="735687" cy="436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atin typeface="Helvetica Neue Light"/>
                <a:ea typeface="Helvetica Neue Light"/>
                <a:cs typeface="Helvetica Neue Light"/>
                <a:sym typeface="Helvetica Neue Light"/>
              </a:defRPr>
            </a:lvl1pPr>
          </a:lstStyle>
          <a:p>
            <a:pPr/>
            <a:r>
              <a:t>2010</a:t>
            </a:r>
          </a:p>
        </p:txBody>
      </p:sp>
      <p:sp>
        <p:nvSpPr>
          <p:cNvPr id="149" name="Shape 149"/>
          <p:cNvSpPr/>
          <p:nvPr/>
        </p:nvSpPr>
        <p:spPr>
          <a:xfrm>
            <a:off x="3046131" y="2972497"/>
            <a:ext cx="193212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Helvetica Neue Light"/>
                <a:ea typeface="Helvetica Neue Light"/>
                <a:cs typeface="Helvetica Neue Light"/>
                <a:sym typeface="Helvetica Neue Light"/>
              </a:defRPr>
            </a:lvl1pPr>
          </a:lstStyle>
          <a:p>
            <a:pPr/>
            <a:r>
              <a:t>DDD &amp; CQRS</a:t>
            </a:r>
          </a:p>
        </p:txBody>
      </p:sp>
      <p:sp>
        <p:nvSpPr>
          <p:cNvPr id="150" name="Shape 150"/>
          <p:cNvSpPr/>
          <p:nvPr/>
        </p:nvSpPr>
        <p:spPr>
          <a:xfrm>
            <a:off x="2781156" y="4991048"/>
            <a:ext cx="121643" cy="121643"/>
          </a:xfrm>
          <a:prstGeom prst="ellipse">
            <a:avLst/>
          </a:prstGeom>
          <a:solidFill>
            <a:srgbClr val="A6AAA9"/>
          </a:solidFill>
          <a:ln w="12700">
            <a:miter lim="400000"/>
          </a:ln>
        </p:spPr>
        <p:txBody>
          <a:bodyPr lIns="50800" tIns="50800" rIns="50800" bIns="50800" anchor="ctr"/>
          <a:lstStyle/>
          <a:p>
            <a:pPr>
              <a:defRPr sz="2400">
                <a:solidFill>
                  <a:srgbClr val="FFFFFF"/>
                </a:solidFill>
              </a:defRPr>
            </a:pPr>
          </a:p>
        </p:txBody>
      </p:sp>
      <p:sp>
        <p:nvSpPr>
          <p:cNvPr id="151" name="Shape 151"/>
          <p:cNvSpPr/>
          <p:nvPr/>
        </p:nvSpPr>
        <p:spPr>
          <a:xfrm>
            <a:off x="1901188" y="4833671"/>
            <a:ext cx="735687" cy="436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atin typeface="Helvetica Neue Light"/>
                <a:ea typeface="Helvetica Neue Light"/>
                <a:cs typeface="Helvetica Neue Light"/>
                <a:sym typeface="Helvetica Neue Light"/>
              </a:defRPr>
            </a:lvl1pPr>
          </a:lstStyle>
          <a:p>
            <a:pPr/>
            <a:r>
              <a:t>1999</a:t>
            </a:r>
          </a:p>
        </p:txBody>
      </p:sp>
      <p:sp>
        <p:nvSpPr>
          <p:cNvPr id="152" name="Shape 152"/>
          <p:cNvSpPr/>
          <p:nvPr/>
        </p:nvSpPr>
        <p:spPr>
          <a:xfrm>
            <a:off x="3046131" y="4821340"/>
            <a:ext cx="318150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Helvetica Neue Light"/>
                <a:ea typeface="Helvetica Neue Light"/>
                <a:cs typeface="Helvetica Neue Light"/>
                <a:sym typeface="Helvetica Neue Light"/>
              </a:defRPr>
            </a:lvl1pPr>
          </a:lstStyle>
          <a:p>
            <a:pPr/>
            <a:r>
              <a:t>Dipl.Ing. Maschinenbau</a:t>
            </a:r>
          </a:p>
        </p:txBody>
      </p:sp>
      <p:grpSp>
        <p:nvGrpSpPr>
          <p:cNvPr id="158" name="Group 158"/>
          <p:cNvGrpSpPr/>
          <p:nvPr/>
        </p:nvGrpSpPr>
        <p:grpSpPr>
          <a:xfrm>
            <a:off x="12637035" y="7814151"/>
            <a:ext cx="221813" cy="1324933"/>
            <a:chOff x="0" y="12700"/>
            <a:chExt cx="221812" cy="1324931"/>
          </a:xfrm>
        </p:grpSpPr>
        <p:pic>
          <p:nvPicPr>
            <p:cNvPr id="153" name="pasted-image.tiff"/>
            <p:cNvPicPr>
              <a:picLocks noChangeAspect="1"/>
            </p:cNvPicPr>
            <p:nvPr/>
          </p:nvPicPr>
          <p:blipFill>
            <a:blip r:embed="rId4">
              <a:alphaModFix amt="43315"/>
              <a:extLst/>
            </a:blip>
            <a:stretch>
              <a:fillRect/>
            </a:stretch>
          </p:blipFill>
          <p:spPr>
            <a:xfrm>
              <a:off x="12700" y="853946"/>
              <a:ext cx="209113" cy="209113"/>
            </a:xfrm>
            <a:prstGeom prst="rect">
              <a:avLst/>
            </a:prstGeom>
            <a:ln w="12700" cap="flat">
              <a:noFill/>
              <a:miter lim="400000"/>
            </a:ln>
            <a:effectLst/>
          </p:spPr>
        </p:pic>
        <p:pic>
          <p:nvPicPr>
            <p:cNvPr id="154" name="pasted-image-small.png"/>
            <p:cNvPicPr>
              <a:picLocks noChangeAspect="1"/>
            </p:cNvPicPr>
            <p:nvPr/>
          </p:nvPicPr>
          <p:blipFill>
            <a:blip r:embed="rId5">
              <a:alphaModFix amt="39000"/>
              <a:extLst/>
            </a:blip>
            <a:srcRect l="17417" t="17417" r="17417" b="17417"/>
            <a:stretch>
              <a:fillRect/>
            </a:stretch>
          </p:blipFill>
          <p:spPr>
            <a:xfrm>
              <a:off x="0" y="12700"/>
              <a:ext cx="209112" cy="209112"/>
            </a:xfrm>
            <a:prstGeom prst="rect">
              <a:avLst/>
            </a:prstGeom>
            <a:ln w="12700" cap="flat">
              <a:noFill/>
              <a:miter lim="400000"/>
            </a:ln>
            <a:effectLst/>
          </p:spPr>
        </p:pic>
        <p:pic>
          <p:nvPicPr>
            <p:cNvPr id="155" name="pasted-image.tiff"/>
            <p:cNvPicPr>
              <a:picLocks noChangeAspect="1"/>
            </p:cNvPicPr>
            <p:nvPr/>
          </p:nvPicPr>
          <p:blipFill>
            <a:blip r:embed="rId6">
              <a:alphaModFix amt="60000"/>
              <a:extLst/>
            </a:blip>
            <a:stretch>
              <a:fillRect/>
            </a:stretch>
          </p:blipFill>
          <p:spPr>
            <a:xfrm>
              <a:off x="15655" y="293223"/>
              <a:ext cx="203201" cy="203201"/>
            </a:xfrm>
            <a:prstGeom prst="rect">
              <a:avLst/>
            </a:prstGeom>
            <a:ln w="12700" cap="flat">
              <a:noFill/>
              <a:miter lim="400000"/>
            </a:ln>
            <a:effectLst/>
          </p:spPr>
        </p:pic>
        <p:pic>
          <p:nvPicPr>
            <p:cNvPr id="156" name="pasted-image.tiff"/>
            <p:cNvPicPr>
              <a:picLocks noChangeAspect="1"/>
            </p:cNvPicPr>
            <p:nvPr/>
          </p:nvPicPr>
          <p:blipFill>
            <a:blip r:embed="rId4">
              <a:alphaModFix amt="43315"/>
              <a:extLst/>
            </a:blip>
            <a:stretch>
              <a:fillRect/>
            </a:stretch>
          </p:blipFill>
          <p:spPr>
            <a:xfrm>
              <a:off x="12700" y="1128519"/>
              <a:ext cx="209113" cy="209113"/>
            </a:xfrm>
            <a:prstGeom prst="rect">
              <a:avLst/>
            </a:prstGeom>
            <a:ln w="12700" cap="flat">
              <a:noFill/>
              <a:miter lim="400000"/>
            </a:ln>
            <a:effectLst/>
          </p:spPr>
        </p:pic>
        <p:pic>
          <p:nvPicPr>
            <p:cNvPr id="157" name="pasted-image.tiff"/>
            <p:cNvPicPr>
              <a:picLocks noChangeAspect="1"/>
            </p:cNvPicPr>
            <p:nvPr/>
          </p:nvPicPr>
          <p:blipFill>
            <a:blip r:embed="rId7">
              <a:alphaModFix amt="50999"/>
              <a:extLst/>
            </a:blip>
            <a:stretch>
              <a:fillRect/>
            </a:stretch>
          </p:blipFill>
          <p:spPr>
            <a:xfrm>
              <a:off x="15655" y="578547"/>
              <a:ext cx="203201" cy="203201"/>
            </a:xfrm>
            <a:prstGeom prst="rect">
              <a:avLst/>
            </a:prstGeom>
            <a:ln w="12700" cap="flat">
              <a:noFill/>
              <a:miter lim="400000"/>
            </a:ln>
            <a:effectLst/>
          </p:spPr>
        </p:pic>
      </p:gr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0" name="colorful.jpg"/>
          <p:cNvPicPr>
            <a:picLocks noChangeAspect="1"/>
          </p:cNvPicPr>
          <p:nvPr>
            <p:ph type="pic" idx="13"/>
          </p:nvPr>
        </p:nvPicPr>
        <p:blipFill>
          <a:blip r:embed="rId2">
            <a:extLst/>
          </a:blip>
          <a:srcRect l="39603" t="0" r="24369" b="0"/>
          <a:stretch>
            <a:fillRect/>
          </a:stretch>
        </p:blipFill>
        <p:spPr>
          <a:xfrm>
            <a:off x="7481943" y="0"/>
            <a:ext cx="4685305" cy="9753600"/>
          </a:xfrm>
          <a:prstGeom prst="rect">
            <a:avLst/>
          </a:prstGeom>
        </p:spPr>
      </p:pic>
      <p:sp>
        <p:nvSpPr>
          <p:cNvPr id="261" name="Shape 261"/>
          <p:cNvSpPr/>
          <p:nvPr>
            <p:ph type="title" idx="4294967295"/>
          </p:nvPr>
        </p:nvSpPr>
        <p:spPr>
          <a:xfrm>
            <a:off x="952500" y="444500"/>
            <a:ext cx="5447593" cy="1779737"/>
          </a:xfrm>
          <a:prstGeom prst="rect">
            <a:avLst/>
          </a:prstGeom>
        </p:spPr>
        <p:txBody>
          <a:bodyPr/>
          <a:lstStyle>
            <a:lvl1pPr algn="l">
              <a:defRPr sz="5700"/>
            </a:lvl1pPr>
          </a:lstStyle>
          <a:p>
            <a:pPr/>
            <a:r>
              <a:t>Function App</a:t>
            </a:r>
          </a:p>
        </p:txBody>
      </p:sp>
      <p:sp>
        <p:nvSpPr>
          <p:cNvPr id="262" name="Shape 262"/>
          <p:cNvSpPr/>
          <p:nvPr>
            <p:ph type="body" sz="half" idx="4294967295"/>
          </p:nvPr>
        </p:nvSpPr>
        <p:spPr>
          <a:xfrm>
            <a:off x="952500" y="2603500"/>
            <a:ext cx="5447593" cy="6286500"/>
          </a:xfrm>
          <a:prstGeom prst="rect">
            <a:avLst/>
          </a:prstGeom>
        </p:spPr>
        <p:txBody>
          <a:bodyPr/>
          <a:lstStyle/>
          <a:p>
            <a:pPr/>
            <a:r>
              <a:t>C#, F#, JavaScript, Python, Batch, PHP …</a:t>
            </a:r>
          </a:p>
          <a:p>
            <a:pPr/>
            <a:r>
              <a:t>Hosting Plans</a:t>
            </a:r>
          </a:p>
          <a:p>
            <a:pPr/>
            <a:r>
              <a:t>Serverless</a:t>
            </a:r>
          </a:p>
          <a:p>
            <a:pPr/>
            <a:r>
              <a:t>Online Editor</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4" name="colorful.jpg"/>
          <p:cNvPicPr>
            <a:picLocks noChangeAspect="1"/>
          </p:cNvPicPr>
          <p:nvPr>
            <p:ph type="pic" idx="13"/>
          </p:nvPr>
        </p:nvPicPr>
        <p:blipFill>
          <a:blip r:embed="rId2">
            <a:extLst/>
          </a:blip>
          <a:srcRect l="39603" t="0" r="24369" b="0"/>
          <a:stretch>
            <a:fillRect/>
          </a:stretch>
        </p:blipFill>
        <p:spPr>
          <a:xfrm>
            <a:off x="7481943" y="0"/>
            <a:ext cx="4685305" cy="9753600"/>
          </a:xfrm>
          <a:prstGeom prst="rect">
            <a:avLst/>
          </a:prstGeom>
        </p:spPr>
      </p:pic>
      <p:sp>
        <p:nvSpPr>
          <p:cNvPr id="265" name="Shape 265"/>
          <p:cNvSpPr/>
          <p:nvPr>
            <p:ph type="title" idx="4294967295"/>
          </p:nvPr>
        </p:nvSpPr>
        <p:spPr>
          <a:xfrm>
            <a:off x="952500" y="444500"/>
            <a:ext cx="5447593" cy="1779737"/>
          </a:xfrm>
          <a:prstGeom prst="rect">
            <a:avLst/>
          </a:prstGeom>
        </p:spPr>
        <p:txBody>
          <a:bodyPr/>
          <a:lstStyle>
            <a:lvl1pPr algn="l">
              <a:defRPr sz="5700"/>
            </a:lvl1pPr>
          </a:lstStyle>
          <a:p>
            <a:pPr/>
            <a:r>
              <a:t>Trigger</a:t>
            </a:r>
          </a:p>
        </p:txBody>
      </p:sp>
      <p:sp>
        <p:nvSpPr>
          <p:cNvPr id="266" name="Shape 266"/>
          <p:cNvSpPr/>
          <p:nvPr>
            <p:ph type="body" sz="half" idx="4294967295"/>
          </p:nvPr>
        </p:nvSpPr>
        <p:spPr>
          <a:xfrm>
            <a:off x="952500" y="2603500"/>
            <a:ext cx="5447593" cy="6286500"/>
          </a:xfrm>
          <a:prstGeom prst="rect">
            <a:avLst/>
          </a:prstGeom>
        </p:spPr>
        <p:txBody>
          <a:bodyPr/>
          <a:lstStyle/>
          <a:p>
            <a:pPr marL="440055" indent="-440055" defTabSz="578358">
              <a:spcBef>
                <a:spcPts val="4100"/>
              </a:spcBef>
              <a:defRPr sz="3564"/>
            </a:pPr>
            <a:r>
              <a:t>HTTP &amp; Webhook</a:t>
            </a:r>
          </a:p>
          <a:p>
            <a:pPr marL="440055" indent="-440055" defTabSz="578358">
              <a:spcBef>
                <a:spcPts val="4100"/>
              </a:spcBef>
              <a:defRPr sz="3564"/>
            </a:pPr>
            <a:r>
              <a:t>Storage (Blob &amp; Queue)</a:t>
            </a:r>
          </a:p>
          <a:p>
            <a:pPr marL="440055" indent="-440055" defTabSz="578358">
              <a:spcBef>
                <a:spcPts val="4100"/>
              </a:spcBef>
              <a:defRPr sz="3564"/>
            </a:pPr>
            <a:r>
              <a:t>Event &amp; IoT Hub</a:t>
            </a:r>
          </a:p>
          <a:p>
            <a:pPr marL="440055" indent="-440055" defTabSz="578358">
              <a:spcBef>
                <a:spcPts val="4100"/>
              </a:spcBef>
              <a:defRPr sz="3564"/>
            </a:pPr>
            <a:r>
              <a:t>Service Bus</a:t>
            </a:r>
          </a:p>
          <a:p>
            <a:pPr marL="440055" indent="-440055" defTabSz="578358">
              <a:spcBef>
                <a:spcPts val="4100"/>
              </a:spcBef>
              <a:defRPr sz="3564"/>
            </a:pPr>
            <a:r>
              <a:t>E-Mail</a:t>
            </a:r>
          </a:p>
          <a:p>
            <a:pPr marL="440055" indent="-440055" defTabSz="578358">
              <a:spcBef>
                <a:spcPts val="4100"/>
              </a:spcBef>
              <a:defRPr sz="3564"/>
            </a:pPr>
            <a:r>
              <a:t>…</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8" name="colorful.jpg"/>
          <p:cNvPicPr>
            <a:picLocks noChangeAspect="1"/>
          </p:cNvPicPr>
          <p:nvPr>
            <p:ph type="pic" idx="13"/>
          </p:nvPr>
        </p:nvPicPr>
        <p:blipFill>
          <a:blip r:embed="rId2">
            <a:extLst/>
          </a:blip>
          <a:srcRect l="39603" t="0" r="24369" b="0"/>
          <a:stretch>
            <a:fillRect/>
          </a:stretch>
        </p:blipFill>
        <p:spPr>
          <a:xfrm>
            <a:off x="7481943" y="0"/>
            <a:ext cx="4685305" cy="9753600"/>
          </a:xfrm>
          <a:prstGeom prst="rect">
            <a:avLst/>
          </a:prstGeom>
        </p:spPr>
      </p:pic>
      <p:sp>
        <p:nvSpPr>
          <p:cNvPr id="269" name="Shape 269"/>
          <p:cNvSpPr/>
          <p:nvPr>
            <p:ph type="title" idx="4294967295"/>
          </p:nvPr>
        </p:nvSpPr>
        <p:spPr>
          <a:xfrm>
            <a:off x="952500" y="444500"/>
            <a:ext cx="5447593" cy="1779737"/>
          </a:xfrm>
          <a:prstGeom prst="rect">
            <a:avLst/>
          </a:prstGeom>
        </p:spPr>
        <p:txBody>
          <a:bodyPr/>
          <a:lstStyle>
            <a:lvl1pPr algn="l">
              <a:defRPr sz="5700"/>
            </a:lvl1pPr>
          </a:lstStyle>
          <a:p>
            <a:pPr/>
            <a:r>
              <a:t>In Binding</a:t>
            </a:r>
          </a:p>
        </p:txBody>
      </p:sp>
      <p:sp>
        <p:nvSpPr>
          <p:cNvPr id="270" name="Shape 270"/>
          <p:cNvSpPr/>
          <p:nvPr>
            <p:ph type="body" sz="half" idx="4294967295"/>
          </p:nvPr>
        </p:nvSpPr>
        <p:spPr>
          <a:xfrm>
            <a:off x="952500" y="2603500"/>
            <a:ext cx="5447593" cy="6286500"/>
          </a:xfrm>
          <a:prstGeom prst="rect">
            <a:avLst/>
          </a:prstGeom>
        </p:spPr>
        <p:txBody>
          <a:bodyPr/>
          <a:lstStyle/>
          <a:p>
            <a:pPr/>
            <a:r>
              <a:t>Storage (Blob &amp; Table)</a:t>
            </a:r>
          </a:p>
          <a:p>
            <a:pPr/>
            <a:r>
              <a:t>External File (FTP) </a:t>
            </a:r>
          </a:p>
          <a:p>
            <a:pPr/>
            <a:r>
              <a:t>External Table (z.B. SQL Server)</a:t>
            </a:r>
          </a:p>
          <a:p>
            <a:pPr/>
            <a:r>
              <a:t>DocumentDB</a:t>
            </a:r>
          </a:p>
          <a:p>
            <a:pPr/>
            <a:r>
              <a:t>…</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2" name="colorful.jpg"/>
          <p:cNvPicPr>
            <a:picLocks noChangeAspect="1"/>
          </p:cNvPicPr>
          <p:nvPr>
            <p:ph type="pic" idx="13"/>
          </p:nvPr>
        </p:nvPicPr>
        <p:blipFill>
          <a:blip r:embed="rId2">
            <a:extLst/>
          </a:blip>
          <a:srcRect l="39603" t="0" r="24369" b="0"/>
          <a:stretch>
            <a:fillRect/>
          </a:stretch>
        </p:blipFill>
        <p:spPr>
          <a:xfrm>
            <a:off x="7481943" y="0"/>
            <a:ext cx="4685305" cy="9753600"/>
          </a:xfrm>
          <a:prstGeom prst="rect">
            <a:avLst/>
          </a:prstGeom>
        </p:spPr>
      </p:pic>
      <p:sp>
        <p:nvSpPr>
          <p:cNvPr id="273" name="Shape 273"/>
          <p:cNvSpPr/>
          <p:nvPr>
            <p:ph type="title" idx="4294967295"/>
          </p:nvPr>
        </p:nvSpPr>
        <p:spPr>
          <a:xfrm>
            <a:off x="952500" y="444500"/>
            <a:ext cx="5447593" cy="1779737"/>
          </a:xfrm>
          <a:prstGeom prst="rect">
            <a:avLst/>
          </a:prstGeom>
        </p:spPr>
        <p:txBody>
          <a:bodyPr/>
          <a:lstStyle>
            <a:lvl1pPr algn="l">
              <a:defRPr sz="5700"/>
            </a:lvl1pPr>
          </a:lstStyle>
          <a:p>
            <a:pPr/>
            <a:r>
              <a:t>Out Binding</a:t>
            </a:r>
          </a:p>
        </p:txBody>
      </p:sp>
      <p:sp>
        <p:nvSpPr>
          <p:cNvPr id="274" name="Shape 274"/>
          <p:cNvSpPr/>
          <p:nvPr>
            <p:ph type="body" sz="half" idx="4294967295"/>
          </p:nvPr>
        </p:nvSpPr>
        <p:spPr>
          <a:xfrm>
            <a:off x="952500" y="2603500"/>
            <a:ext cx="5447593" cy="6286500"/>
          </a:xfrm>
          <a:prstGeom prst="rect">
            <a:avLst/>
          </a:prstGeom>
        </p:spPr>
        <p:txBody>
          <a:bodyPr/>
          <a:lstStyle/>
          <a:p>
            <a:pPr marL="422275" indent="-422275" defTabSz="554990">
              <a:spcBef>
                <a:spcPts val="3900"/>
              </a:spcBef>
              <a:defRPr sz="3420"/>
            </a:pPr>
            <a:r>
              <a:t>Storage (Blob, Table &amp; Queue)</a:t>
            </a:r>
          </a:p>
          <a:p>
            <a:pPr marL="422275" indent="-422275" defTabSz="554990">
              <a:spcBef>
                <a:spcPts val="3900"/>
              </a:spcBef>
              <a:defRPr sz="3420"/>
            </a:pPr>
            <a:r>
              <a:t>Event &amp; Notification Hub</a:t>
            </a:r>
          </a:p>
          <a:p>
            <a:pPr marL="422275" indent="-422275" defTabSz="554990">
              <a:spcBef>
                <a:spcPts val="3900"/>
              </a:spcBef>
              <a:defRPr sz="3420"/>
            </a:pPr>
            <a:r>
              <a:t>External File &amp; Table</a:t>
            </a:r>
          </a:p>
          <a:p>
            <a:pPr marL="422275" indent="-422275" defTabSz="554990">
              <a:spcBef>
                <a:spcPts val="3900"/>
              </a:spcBef>
              <a:defRPr sz="3420"/>
            </a:pPr>
            <a:r>
              <a:t>SMS &amp; E-Mail</a:t>
            </a:r>
          </a:p>
          <a:p>
            <a:pPr marL="422275" indent="-422275" defTabSz="554990">
              <a:spcBef>
                <a:spcPts val="3900"/>
              </a:spcBef>
              <a:defRPr sz="3420"/>
            </a:pPr>
            <a:r>
              <a:t>Service Bus</a:t>
            </a:r>
          </a:p>
          <a:p>
            <a:pPr marL="422275" indent="-422275" defTabSz="554990">
              <a:spcBef>
                <a:spcPts val="3900"/>
              </a:spcBef>
              <a:defRPr sz="3420"/>
            </a:pPr>
            <a:r>
              <a:t>…</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6" name="Looking through the hole-small.jpg"/>
          <p:cNvPicPr>
            <a:picLocks noChangeAspect="1"/>
          </p:cNvPicPr>
          <p:nvPr>
            <p:ph type="pic" idx="13"/>
          </p:nvPr>
        </p:nvPicPr>
        <p:blipFill>
          <a:blip r:embed="rId2">
            <a:extLst/>
          </a:blip>
          <a:srcRect l="5843" t="0" r="5843" b="0"/>
          <a:stretch>
            <a:fillRect/>
          </a:stretch>
        </p:blipFill>
        <p:spPr>
          <a:prstGeom prst="rect">
            <a:avLst/>
          </a:prstGeom>
        </p:spPr>
      </p:pic>
      <p:sp>
        <p:nvSpPr>
          <p:cNvPr id="277" name="Shape 277"/>
          <p:cNvSpPr/>
          <p:nvPr>
            <p:ph type="title" idx="4294967295"/>
          </p:nvPr>
        </p:nvSpPr>
        <p:spPr>
          <a:xfrm>
            <a:off x="8765137" y="7950191"/>
            <a:ext cx="3840014" cy="1392834"/>
          </a:xfrm>
          <a:prstGeom prst="rect">
            <a:avLst/>
          </a:prstGeom>
        </p:spPr>
        <p:txBody>
          <a:bodyPr anchor="b"/>
          <a:lstStyle>
            <a:lvl1pPr>
              <a:defRPr>
                <a:solidFill>
                  <a:srgbClr val="FFFFFF"/>
                </a:solidFill>
                <a:latin typeface="Helvetica Neue Thin"/>
                <a:ea typeface="Helvetica Neue Thin"/>
                <a:cs typeface="Helvetica Neue Thin"/>
                <a:sym typeface="Helvetica Neue Thin"/>
              </a:defRPr>
            </a:lvl1pPr>
          </a:lstStyle>
          <a:p>
            <a:pPr/>
            <a:r>
              <a:t>Demo</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prstGeom prst="rect">
            <a:avLst/>
          </a:prstGeom>
        </p:spPr>
        <p:txBody>
          <a:bodyPr/>
          <a:lstStyle/>
          <a:p>
            <a:pPr/>
            <a:r>
              <a:t>What else?</a:t>
            </a:r>
          </a:p>
        </p:txBody>
      </p:sp>
      <p:sp>
        <p:nvSpPr>
          <p:cNvPr id="280" name="Shape 280"/>
          <p:cNvSpPr/>
          <p:nvPr>
            <p:ph type="body" idx="1"/>
          </p:nvPr>
        </p:nvSpPr>
        <p:spPr>
          <a:prstGeom prst="rect">
            <a:avLst/>
          </a:prstGeom>
        </p:spPr>
        <p:txBody>
          <a:bodyPr/>
          <a:lstStyle/>
          <a:p>
            <a:pPr/>
            <a:r>
              <a:t>Deployment</a:t>
            </a:r>
          </a:p>
          <a:p>
            <a:pPr/>
            <a:r>
              <a:t>Security</a:t>
            </a:r>
          </a:p>
          <a:p>
            <a:pPr/>
            <a:r>
              <a:t>host.json</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04" name="Group 304"/>
          <p:cNvGrpSpPr/>
          <p:nvPr/>
        </p:nvGrpSpPr>
        <p:grpSpPr>
          <a:xfrm>
            <a:off x="1487393" y="2235612"/>
            <a:ext cx="10030014" cy="5282376"/>
            <a:chOff x="0" y="0"/>
            <a:chExt cx="10030012" cy="5282375"/>
          </a:xfrm>
        </p:grpSpPr>
        <p:sp>
          <p:nvSpPr>
            <p:cNvPr id="282" name="Shape 282"/>
            <p:cNvSpPr/>
            <p:nvPr/>
          </p:nvSpPr>
          <p:spPr>
            <a:xfrm>
              <a:off x="6647549" y="665042"/>
              <a:ext cx="1570956" cy="8542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53585F"/>
                  </a:solidFill>
                  <a:latin typeface="Helvetica Neue Light"/>
                  <a:ea typeface="Helvetica Neue Light"/>
                  <a:cs typeface="Helvetica Neue Light"/>
                  <a:sym typeface="Helvetica Neue Light"/>
                </a:defRPr>
              </a:lvl1pPr>
            </a:lstStyle>
            <a:p>
              <a:pPr/>
              <a:r>
                <a:t>merci</a:t>
              </a:r>
            </a:p>
          </p:txBody>
        </p:sp>
        <p:sp>
          <p:nvSpPr>
            <p:cNvPr id="283" name="Shape 283"/>
            <p:cNvSpPr/>
            <p:nvPr/>
          </p:nvSpPr>
          <p:spPr>
            <a:xfrm>
              <a:off x="5641235" y="3406281"/>
              <a:ext cx="2699533" cy="8542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53585F"/>
                  </a:solidFill>
                  <a:latin typeface="Helvetica Neue Light"/>
                  <a:ea typeface="Helvetica Neue Light"/>
                  <a:cs typeface="Helvetica Neue Light"/>
                  <a:sym typeface="Helvetica Neue Light"/>
                </a:defRPr>
              </a:lvl1pPr>
            </a:lstStyle>
            <a:p>
              <a:pPr/>
              <a:r>
                <a:t>thank you</a:t>
              </a:r>
            </a:p>
          </p:txBody>
        </p:sp>
        <p:sp>
          <p:nvSpPr>
            <p:cNvPr id="284" name="Shape 284"/>
            <p:cNvSpPr/>
            <p:nvPr/>
          </p:nvSpPr>
          <p:spPr>
            <a:xfrm>
              <a:off x="3368682" y="1710443"/>
              <a:ext cx="3348314" cy="15576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7200">
                  <a:latin typeface="Helvetica Neue Light"/>
                  <a:ea typeface="Helvetica Neue Light"/>
                  <a:cs typeface="Helvetica Neue Light"/>
                  <a:sym typeface="Helvetica Neue Light"/>
                </a:defRPr>
              </a:lvl1pPr>
            </a:lstStyle>
            <a:p>
              <a:pPr/>
              <a:r>
                <a:t>danke</a:t>
              </a:r>
            </a:p>
          </p:txBody>
        </p:sp>
        <p:sp>
          <p:nvSpPr>
            <p:cNvPr id="285" name="Shape 285"/>
            <p:cNvSpPr/>
            <p:nvPr/>
          </p:nvSpPr>
          <p:spPr>
            <a:xfrm>
              <a:off x="9040914" y="3241813"/>
              <a:ext cx="989099" cy="5267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2000">
                  <a:solidFill>
                    <a:srgbClr val="A6AAA9"/>
                  </a:solidFill>
                  <a:latin typeface="Helvetica Neue Light"/>
                  <a:ea typeface="Helvetica Neue Light"/>
                  <a:cs typeface="Helvetica Neue Light"/>
                  <a:sym typeface="Helvetica Neue Light"/>
                </a:defRPr>
              </a:lvl1pPr>
            </a:lstStyle>
            <a:p>
              <a:pPr/>
              <a:r>
                <a:t>dekuji</a:t>
              </a:r>
            </a:p>
          </p:txBody>
        </p:sp>
        <p:sp>
          <p:nvSpPr>
            <p:cNvPr id="286" name="Shape 286"/>
            <p:cNvSpPr/>
            <p:nvPr/>
          </p:nvSpPr>
          <p:spPr>
            <a:xfrm>
              <a:off x="3452013" y="804135"/>
              <a:ext cx="635874" cy="576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2200">
                  <a:solidFill>
                    <a:srgbClr val="53585F"/>
                  </a:solidFill>
                  <a:latin typeface="Helvetica Neue Light"/>
                  <a:ea typeface="Helvetica Neue Light"/>
                  <a:cs typeface="Helvetica Neue Light"/>
                  <a:sym typeface="Helvetica Neue Light"/>
                </a:defRPr>
              </a:lvl1pPr>
            </a:lstStyle>
            <a:p>
              <a:pPr/>
              <a:r>
                <a:t>tak</a:t>
              </a:r>
            </a:p>
          </p:txBody>
        </p:sp>
        <p:sp>
          <p:nvSpPr>
            <p:cNvPr id="287" name="Shape 287"/>
            <p:cNvSpPr/>
            <p:nvPr/>
          </p:nvSpPr>
          <p:spPr>
            <a:xfrm>
              <a:off x="8691367" y="938870"/>
              <a:ext cx="1164286" cy="396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pPr/>
              <a:r>
                <a:t>dank je we</a:t>
              </a:r>
            </a:p>
          </p:txBody>
        </p:sp>
        <p:sp>
          <p:nvSpPr>
            <p:cNvPr id="288" name="Shape 288"/>
            <p:cNvSpPr/>
            <p:nvPr/>
          </p:nvSpPr>
          <p:spPr>
            <a:xfrm>
              <a:off x="6849783" y="0"/>
              <a:ext cx="667390" cy="396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pPr/>
              <a:r>
                <a:t>xièxie</a:t>
              </a:r>
            </a:p>
          </p:txBody>
        </p:sp>
        <p:sp>
          <p:nvSpPr>
            <p:cNvPr id="289" name="Shape 289"/>
            <p:cNvSpPr/>
            <p:nvPr/>
          </p:nvSpPr>
          <p:spPr>
            <a:xfrm>
              <a:off x="7757532" y="2621072"/>
              <a:ext cx="1037246" cy="6086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2400">
                  <a:solidFill>
                    <a:srgbClr val="53585F"/>
                  </a:solidFill>
                  <a:latin typeface="Helvetica Neue Light"/>
                  <a:ea typeface="Helvetica Neue Light"/>
                  <a:cs typeface="Helvetica Neue Light"/>
                  <a:sym typeface="Helvetica Neue Light"/>
                </a:defRPr>
              </a:lvl1pPr>
            </a:lstStyle>
            <a:p>
              <a:pPr/>
              <a:r>
                <a:t>kiitos</a:t>
              </a:r>
            </a:p>
          </p:txBody>
        </p:sp>
        <p:sp>
          <p:nvSpPr>
            <p:cNvPr id="290" name="Shape 290"/>
            <p:cNvSpPr/>
            <p:nvPr/>
          </p:nvSpPr>
          <p:spPr>
            <a:xfrm>
              <a:off x="4502212" y="3855959"/>
              <a:ext cx="574768" cy="396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1300">
                  <a:solidFill>
                    <a:srgbClr val="53585F"/>
                  </a:solidFill>
                  <a:latin typeface="Helvetica Neue Light"/>
                  <a:ea typeface="Helvetica Neue Light"/>
                  <a:cs typeface="Helvetica Neue Light"/>
                  <a:sym typeface="Helvetica Neue Light"/>
                </a:defRPr>
              </a:lvl1pPr>
            </a:lstStyle>
            <a:p>
              <a:pPr/>
              <a:r>
                <a:t>toda</a:t>
              </a:r>
            </a:p>
          </p:txBody>
        </p:sp>
        <p:sp>
          <p:nvSpPr>
            <p:cNvPr id="291" name="Shape 291"/>
            <p:cNvSpPr/>
            <p:nvPr/>
          </p:nvSpPr>
          <p:spPr>
            <a:xfrm>
              <a:off x="0" y="579149"/>
              <a:ext cx="1127672" cy="396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pPr/>
              <a:r>
                <a:t>köszönöm</a:t>
              </a:r>
            </a:p>
          </p:txBody>
        </p:sp>
        <p:sp>
          <p:nvSpPr>
            <p:cNvPr id="292" name="Shape 292"/>
            <p:cNvSpPr/>
            <p:nvPr/>
          </p:nvSpPr>
          <p:spPr>
            <a:xfrm>
              <a:off x="7156972" y="4631082"/>
              <a:ext cx="1967601" cy="396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pPr/>
              <a:r>
                <a:t>go raibh maith agat</a:t>
              </a:r>
            </a:p>
          </p:txBody>
        </p:sp>
        <p:sp>
          <p:nvSpPr>
            <p:cNvPr id="293" name="Shape 293"/>
            <p:cNvSpPr/>
            <p:nvPr/>
          </p:nvSpPr>
          <p:spPr>
            <a:xfrm>
              <a:off x="2156809" y="3626850"/>
              <a:ext cx="1694074" cy="8542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a:solidFill>
                    <a:srgbClr val="53585F"/>
                  </a:solidFill>
                  <a:latin typeface="Helvetica Neue Light"/>
                  <a:ea typeface="Helvetica Neue Light"/>
                  <a:cs typeface="Helvetica Neue Light"/>
                  <a:sym typeface="Helvetica Neue Light"/>
                </a:defRPr>
              </a:lvl1pPr>
            </a:lstStyle>
            <a:p>
              <a:pPr/>
              <a:r>
                <a:t>grazie</a:t>
              </a:r>
            </a:p>
          </p:txBody>
        </p:sp>
        <p:sp>
          <p:nvSpPr>
            <p:cNvPr id="294" name="Shape 294"/>
            <p:cNvSpPr/>
            <p:nvPr/>
          </p:nvSpPr>
          <p:spPr>
            <a:xfrm>
              <a:off x="1816886" y="692978"/>
              <a:ext cx="909736" cy="396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pPr/>
              <a:r>
                <a:t>dziekuje</a:t>
              </a:r>
            </a:p>
          </p:txBody>
        </p:sp>
        <p:sp>
          <p:nvSpPr>
            <p:cNvPr id="295" name="Shape 295"/>
            <p:cNvSpPr/>
            <p:nvPr/>
          </p:nvSpPr>
          <p:spPr>
            <a:xfrm>
              <a:off x="431349" y="2621072"/>
              <a:ext cx="2057995" cy="6086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2400">
                  <a:solidFill>
                    <a:srgbClr val="53585F"/>
                  </a:solidFill>
                  <a:latin typeface="Helvetica Neue Light"/>
                  <a:ea typeface="Helvetica Neue Light"/>
                  <a:cs typeface="Helvetica Neue Light"/>
                  <a:sym typeface="Helvetica Neue Light"/>
                </a:defRPr>
              </a:lvl1pPr>
            </a:lstStyle>
            <a:p>
              <a:pPr/>
              <a:r>
                <a:t>multumesc</a:t>
              </a:r>
            </a:p>
          </p:txBody>
        </p:sp>
        <p:sp>
          <p:nvSpPr>
            <p:cNvPr id="296" name="Shape 296"/>
            <p:cNvSpPr/>
            <p:nvPr/>
          </p:nvSpPr>
          <p:spPr>
            <a:xfrm>
              <a:off x="4638210" y="53593"/>
              <a:ext cx="1522071" cy="6086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2400">
                  <a:solidFill>
                    <a:srgbClr val="53585F"/>
                  </a:solidFill>
                  <a:latin typeface="Helvetica Neue Light"/>
                  <a:ea typeface="Helvetica Neue Light"/>
                  <a:cs typeface="Helvetica Neue Light"/>
                  <a:sym typeface="Helvetica Neue Light"/>
                </a:defRPr>
              </a:lvl1pPr>
            </a:lstStyle>
            <a:p>
              <a:pPr/>
              <a:r>
                <a:t>spacibo</a:t>
              </a:r>
            </a:p>
          </p:txBody>
        </p:sp>
        <p:sp>
          <p:nvSpPr>
            <p:cNvPr id="297" name="Shape 297"/>
            <p:cNvSpPr/>
            <p:nvPr/>
          </p:nvSpPr>
          <p:spPr>
            <a:xfrm>
              <a:off x="2194486" y="4755641"/>
              <a:ext cx="896224" cy="5267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2000">
                  <a:solidFill>
                    <a:srgbClr val="A6AAA9"/>
                  </a:solidFill>
                  <a:latin typeface="Helvetica Neue Light"/>
                  <a:ea typeface="Helvetica Neue Light"/>
                  <a:cs typeface="Helvetica Neue Light"/>
                  <a:sym typeface="Helvetica Neue Light"/>
                </a:defRPr>
              </a:lvl1pPr>
            </a:lstStyle>
            <a:p>
              <a:pPr/>
              <a:r>
                <a:t>hvala</a:t>
              </a:r>
            </a:p>
          </p:txBody>
        </p:sp>
        <p:sp>
          <p:nvSpPr>
            <p:cNvPr id="298" name="Shape 298"/>
            <p:cNvSpPr/>
            <p:nvPr/>
          </p:nvSpPr>
          <p:spPr>
            <a:xfrm>
              <a:off x="831339" y="1369664"/>
              <a:ext cx="2018163" cy="8542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a:solidFill>
                    <a:srgbClr val="53585F"/>
                  </a:solidFill>
                  <a:latin typeface="Helvetica Neue Light"/>
                  <a:ea typeface="Helvetica Neue Light"/>
                  <a:cs typeface="Helvetica Neue Light"/>
                  <a:sym typeface="Helvetica Neue Light"/>
                </a:defRPr>
              </a:lvl1pPr>
            </a:lstStyle>
            <a:p>
              <a:pPr/>
              <a:r>
                <a:t>gracias</a:t>
              </a:r>
            </a:p>
          </p:txBody>
        </p:sp>
        <p:sp>
          <p:nvSpPr>
            <p:cNvPr id="299" name="Shape 299"/>
            <p:cNvSpPr/>
            <p:nvPr/>
          </p:nvSpPr>
          <p:spPr>
            <a:xfrm>
              <a:off x="1076076" y="3855959"/>
              <a:ext cx="550577" cy="396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pPr/>
              <a:r>
                <a:t>tack</a:t>
              </a:r>
            </a:p>
          </p:txBody>
        </p:sp>
        <p:sp>
          <p:nvSpPr>
            <p:cNvPr id="300" name="Shape 300"/>
            <p:cNvSpPr/>
            <p:nvPr/>
          </p:nvSpPr>
          <p:spPr>
            <a:xfrm>
              <a:off x="7498456" y="1713278"/>
              <a:ext cx="1535617" cy="5267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2000">
                  <a:solidFill>
                    <a:srgbClr val="53585F"/>
                  </a:solidFill>
                  <a:latin typeface="Helvetica Neue Light"/>
                  <a:ea typeface="Helvetica Neue Light"/>
                  <a:cs typeface="Helvetica Neue Light"/>
                  <a:sym typeface="Helvetica Neue Light"/>
                </a:defRPr>
              </a:lvl1pPr>
            </a:lstStyle>
            <a:p>
              <a:pPr/>
              <a:r>
                <a:t>mauruuru</a:t>
              </a:r>
            </a:p>
          </p:txBody>
        </p:sp>
        <p:sp>
          <p:nvSpPr>
            <p:cNvPr id="301" name="Shape 301"/>
            <p:cNvSpPr/>
            <p:nvPr/>
          </p:nvSpPr>
          <p:spPr>
            <a:xfrm>
              <a:off x="3765730" y="4755641"/>
              <a:ext cx="2461010" cy="5267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2000">
                  <a:solidFill>
                    <a:srgbClr val="A6AAA9"/>
                  </a:solidFill>
                  <a:latin typeface="Helvetica Neue Light"/>
                  <a:ea typeface="Helvetica Neue Light"/>
                  <a:cs typeface="Helvetica Neue Light"/>
                  <a:sym typeface="Helvetica Neue Light"/>
                </a:defRPr>
              </a:lvl1pPr>
            </a:lstStyle>
            <a:p>
              <a:pPr/>
              <a:r>
                <a:t>tesekkur ederim</a:t>
              </a:r>
            </a:p>
          </p:txBody>
        </p:sp>
        <p:sp>
          <p:nvSpPr>
            <p:cNvPr id="302" name="Shape 302"/>
            <p:cNvSpPr/>
            <p:nvPr/>
          </p:nvSpPr>
          <p:spPr>
            <a:xfrm>
              <a:off x="2883704" y="0"/>
              <a:ext cx="812754" cy="396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1300">
                  <a:solidFill>
                    <a:srgbClr val="A6AAA9"/>
                  </a:solidFill>
                  <a:latin typeface="Helvetica Neue Light"/>
                  <a:ea typeface="Helvetica Neue Light"/>
                  <a:cs typeface="Helvetica Neue Light"/>
                  <a:sym typeface="Helvetica Neue Light"/>
                </a:defRPr>
              </a:lvl1pPr>
            </a:lstStyle>
            <a:p>
              <a:pPr/>
              <a:r>
                <a:t>diakuiu</a:t>
              </a:r>
            </a:p>
          </p:txBody>
        </p:sp>
        <p:sp>
          <p:nvSpPr>
            <p:cNvPr id="303" name="Shape 303"/>
            <p:cNvSpPr/>
            <p:nvPr/>
          </p:nvSpPr>
          <p:spPr>
            <a:xfrm>
              <a:off x="4943201" y="894151"/>
              <a:ext cx="788781" cy="396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1300">
                  <a:solidFill>
                    <a:srgbClr val="53585F"/>
                  </a:solidFill>
                  <a:latin typeface="Helvetica Neue Light"/>
                  <a:ea typeface="Helvetica Neue Light"/>
                  <a:cs typeface="Helvetica Neue Light"/>
                  <a:sym typeface="Helvetica Neue Light"/>
                </a:defRPr>
              </a:lvl1pPr>
            </a:lstStyle>
            <a:p>
              <a:pPr/>
              <a:r>
                <a:t>a dank</a:t>
              </a:r>
            </a:p>
          </p:txBody>
        </p:sp>
      </p:gr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0" name="pasted-image.tiff"/>
          <p:cNvPicPr>
            <a:picLocks noChangeAspect="1"/>
          </p:cNvPicPr>
          <p:nvPr/>
        </p:nvPicPr>
        <p:blipFill>
          <a:blip r:embed="rId2">
            <a:extLst/>
          </a:blip>
          <a:srcRect l="274" t="279" r="2" b="2"/>
          <a:stretch>
            <a:fillRect/>
          </a:stretch>
        </p:blipFill>
        <p:spPr>
          <a:xfrm>
            <a:off x="1171641" y="2113508"/>
            <a:ext cx="3799447" cy="3799286"/>
          </a:xfrm>
          <a:custGeom>
            <a:avLst/>
            <a:gdLst/>
            <a:ahLst/>
            <a:cxnLst>
              <a:cxn ang="0">
                <a:pos x="wd2" y="hd2"/>
              </a:cxn>
              <a:cxn ang="5400000">
                <a:pos x="wd2" y="hd2"/>
              </a:cxn>
              <a:cxn ang="10800000">
                <a:pos x="wd2" y="hd2"/>
              </a:cxn>
              <a:cxn ang="16200000">
                <a:pos x="wd2" y="hd2"/>
              </a:cxn>
            </a:cxnLst>
            <a:rect l="0" t="0" r="r" b="b"/>
            <a:pathLst>
              <a:path w="20591" h="21600" fill="norm" stroke="1" extrusionOk="0">
                <a:moveTo>
                  <a:pt x="10336" y="0"/>
                </a:moveTo>
                <a:cubicBezTo>
                  <a:pt x="7691" y="0"/>
                  <a:pt x="5045" y="1058"/>
                  <a:pt x="3027" y="3175"/>
                </a:cubicBezTo>
                <a:cubicBezTo>
                  <a:pt x="-1009" y="7409"/>
                  <a:pt x="-1009" y="14275"/>
                  <a:pt x="3027" y="18509"/>
                </a:cubicBezTo>
                <a:cubicBezTo>
                  <a:pt x="4736" y="20301"/>
                  <a:pt x="6896" y="21325"/>
                  <a:pt x="9123" y="21600"/>
                </a:cubicBezTo>
                <a:lnTo>
                  <a:pt x="11551" y="21600"/>
                </a:lnTo>
                <a:cubicBezTo>
                  <a:pt x="13778" y="21325"/>
                  <a:pt x="15936" y="20301"/>
                  <a:pt x="17644" y="18509"/>
                </a:cubicBezTo>
                <a:cubicBezTo>
                  <a:pt x="19353" y="16717"/>
                  <a:pt x="20329" y="14452"/>
                  <a:pt x="20591" y="12117"/>
                </a:cubicBezTo>
                <a:lnTo>
                  <a:pt x="20591" y="9569"/>
                </a:lnTo>
                <a:cubicBezTo>
                  <a:pt x="20329" y="7233"/>
                  <a:pt x="19353" y="4967"/>
                  <a:pt x="17644" y="3175"/>
                </a:cubicBezTo>
                <a:cubicBezTo>
                  <a:pt x="15626" y="1058"/>
                  <a:pt x="12981" y="0"/>
                  <a:pt x="10336" y="0"/>
                </a:cubicBezTo>
                <a:close/>
              </a:path>
            </a:pathLst>
          </a:custGeom>
          <a:ln w="63500">
            <a:solidFill>
              <a:srgbClr val="DCDEE0"/>
            </a:solidFill>
            <a:miter lim="400000"/>
          </a:ln>
          <a:effectLst>
            <a:outerShdw sx="100000" sy="100000" kx="0" ky="0" algn="b" rotWithShape="0" blurRad="177800" dist="0" dir="5400000">
              <a:srgbClr val="A6AAA9">
                <a:alpha val="50000"/>
              </a:srgbClr>
            </a:outerShdw>
          </a:effectLst>
        </p:spPr>
      </p:pic>
      <p:pic>
        <p:nvPicPr>
          <p:cNvPr id="161" name="janekf-jump.jpg"/>
          <p:cNvPicPr>
            <a:picLocks noChangeAspect="1"/>
          </p:cNvPicPr>
          <p:nvPr/>
        </p:nvPicPr>
        <p:blipFill>
          <a:blip r:embed="rId3">
            <a:extLst/>
          </a:blip>
          <a:srcRect l="2323" t="13517" r="2323" b="14949"/>
          <a:stretch>
            <a:fillRect/>
          </a:stretch>
        </p:blipFill>
        <p:spPr>
          <a:xfrm>
            <a:off x="8023247" y="2108173"/>
            <a:ext cx="3809912" cy="3809956"/>
          </a:xfrm>
          <a:custGeom>
            <a:avLst/>
            <a:gdLst/>
            <a:ahLst/>
            <a:cxnLst>
              <a:cxn ang="0">
                <a:pos x="wd2" y="hd2"/>
              </a:cxn>
              <a:cxn ang="5400000">
                <a:pos x="wd2" y="hd2"/>
              </a:cxn>
              <a:cxn ang="10800000">
                <a:pos x="wd2" y="hd2"/>
              </a:cxn>
              <a:cxn ang="16200000">
                <a:pos x="wd2" y="hd2"/>
              </a:cxn>
            </a:cxnLst>
            <a:rect l="0" t="0" r="r" b="b"/>
            <a:pathLst>
              <a:path w="19679" h="20595" fill="norm" stroke="1"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63500">
            <a:solidFill>
              <a:srgbClr val="DCDEE0"/>
            </a:solidFill>
            <a:miter lim="400000"/>
          </a:ln>
          <a:effectLst>
            <a:outerShdw sx="100000" sy="100000" kx="0" ky="0" algn="b" rotWithShape="0" blurRad="177800" dist="0" dir="5400000">
              <a:srgbClr val="A6AAA9">
                <a:alpha val="50000"/>
              </a:srgbClr>
            </a:outerShdw>
          </a:effectLst>
        </p:spPr>
      </p:pic>
      <p:sp>
        <p:nvSpPr>
          <p:cNvPr id="162" name="Shape 162"/>
          <p:cNvSpPr/>
          <p:nvPr/>
        </p:nvSpPr>
        <p:spPr>
          <a:xfrm>
            <a:off x="1172613" y="6124984"/>
            <a:ext cx="3797504"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Thin"/>
                <a:ea typeface="Helvetica Neue Thin"/>
                <a:cs typeface="Helvetica Neue Thin"/>
                <a:sym typeface="Helvetica Neue Thin"/>
              </a:defRPr>
            </a:lvl1pPr>
          </a:lstStyle>
          <a:p>
            <a:pPr/>
            <a:r>
              <a:t>Reverse Flash - Sia</a:t>
            </a:r>
          </a:p>
        </p:txBody>
      </p:sp>
      <p:sp>
        <p:nvSpPr>
          <p:cNvPr id="163" name="Shape 163"/>
          <p:cNvSpPr/>
          <p:nvPr/>
        </p:nvSpPr>
        <p:spPr>
          <a:xfrm>
            <a:off x="8487108" y="6124984"/>
            <a:ext cx="2882190"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Thin"/>
                <a:ea typeface="Helvetica Neue Thin"/>
                <a:cs typeface="Helvetica Neue Thin"/>
                <a:sym typeface="Helvetica Neue Thin"/>
              </a:defRPr>
            </a:lvl1pPr>
          </a:lstStyle>
          <a:p>
            <a:pPr/>
            <a:r>
              <a:t>Flash - Jan(ek)</a:t>
            </a:r>
          </a:p>
        </p:txBody>
      </p:sp>
      <p:pic>
        <p:nvPicPr>
          <p:cNvPr id="164" name="pasted-image.tiff"/>
          <p:cNvPicPr>
            <a:picLocks noChangeAspect="1"/>
          </p:cNvPicPr>
          <p:nvPr/>
        </p:nvPicPr>
        <p:blipFill>
          <a:blip r:embed="rId4">
            <a:extLst/>
          </a:blip>
          <a:srcRect l="35328" t="21342" r="39770" b="0"/>
          <a:stretch>
            <a:fillRect/>
          </a:stretch>
        </p:blipFill>
        <p:spPr>
          <a:xfrm>
            <a:off x="5335389" y="2960008"/>
            <a:ext cx="2333907" cy="2627257"/>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6" name="Cabin in the wood.jpg"/>
          <p:cNvPicPr>
            <a:picLocks noChangeAspect="1"/>
          </p:cNvPicPr>
          <p:nvPr>
            <p:ph type="pic" idx="13"/>
          </p:nvPr>
        </p:nvPicPr>
        <p:blipFill>
          <a:blip r:embed="rId3">
            <a:extLst/>
          </a:blip>
          <a:srcRect l="5555" t="0" r="5555" b="0"/>
          <a:stretch>
            <a:fillRect/>
          </a:stretch>
        </p:blipFill>
        <p:spPr>
          <a:prstGeom prst="rect">
            <a:avLst/>
          </a:prstGeom>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 name="Cabin in the wood.jpg"/>
          <p:cNvPicPr>
            <a:picLocks noChangeAspect="1"/>
          </p:cNvPicPr>
          <p:nvPr>
            <p:ph type="pic" idx="13"/>
          </p:nvPr>
        </p:nvPicPr>
        <p:blipFill>
          <a:blip r:embed="rId3">
            <a:extLst/>
          </a:blip>
          <a:srcRect l="21200" t="0" r="46774" b="0"/>
          <a:stretch>
            <a:fillRect/>
          </a:stretch>
        </p:blipFill>
        <p:spPr>
          <a:xfrm>
            <a:off x="7481943" y="0"/>
            <a:ext cx="4685306" cy="9753600"/>
          </a:xfrm>
          <a:prstGeom prst="rect">
            <a:avLst/>
          </a:prstGeom>
        </p:spPr>
      </p:pic>
      <p:sp>
        <p:nvSpPr>
          <p:cNvPr id="171" name="Shape 171"/>
          <p:cNvSpPr/>
          <p:nvPr/>
        </p:nvSpPr>
        <p:spPr>
          <a:xfrm>
            <a:off x="742650" y="3106727"/>
            <a:ext cx="5780179" cy="198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defRPr sz="6200"/>
            </a:pPr>
            <a:r>
              <a:t>You wanna</a:t>
            </a:r>
            <a:br/>
            <a:r>
              <a:t>just live</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City-small.jpg"/>
          <p:cNvPicPr>
            <a:picLocks noChangeAspect="1"/>
          </p:cNvPicPr>
          <p:nvPr>
            <p:ph type="pic" idx="13"/>
          </p:nvPr>
        </p:nvPicPr>
        <p:blipFill>
          <a:blip r:embed="rId3">
            <a:extLst/>
          </a:blip>
          <a:srcRect l="5550" t="0" r="5550" b="0"/>
          <a:stretch>
            <a:fillRect/>
          </a:stretch>
        </p:blipFill>
        <p:spPr>
          <a:prstGeom prst="rect">
            <a:avLst/>
          </a:prstGeom>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9" name="City-small.jpg"/>
          <p:cNvPicPr>
            <a:picLocks noChangeAspect="1"/>
          </p:cNvPicPr>
          <p:nvPr>
            <p:ph type="pic" idx="13"/>
          </p:nvPr>
        </p:nvPicPr>
        <p:blipFill>
          <a:blip r:embed="rId3">
            <a:extLst/>
          </a:blip>
          <a:srcRect l="30655" t="0" r="37316" b="0"/>
          <a:stretch>
            <a:fillRect/>
          </a:stretch>
        </p:blipFill>
        <p:spPr>
          <a:xfrm>
            <a:off x="7481943" y="0"/>
            <a:ext cx="4685306" cy="9753600"/>
          </a:xfrm>
          <a:prstGeom prst="rect">
            <a:avLst/>
          </a:prstGeom>
        </p:spPr>
      </p:pic>
      <p:sp>
        <p:nvSpPr>
          <p:cNvPr id="180" name="Shape 180"/>
          <p:cNvSpPr/>
          <p:nvPr/>
        </p:nvSpPr>
        <p:spPr>
          <a:xfrm>
            <a:off x="742650" y="3106727"/>
            <a:ext cx="5780179" cy="198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6200"/>
            </a:lvl1pPr>
          </a:lstStyle>
          <a:p>
            <a:pPr/>
            <a:r>
              <a:t>Infrastructure everywhere</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nvSpPr>
        <p:spPr>
          <a:xfrm>
            <a:off x="3435350" y="1644650"/>
            <a:ext cx="1270000" cy="1270000"/>
          </a:xfrm>
          <a:prstGeom prst="rect">
            <a:avLst/>
          </a:prstGeom>
          <a:solidFill>
            <a:schemeClr val="accent2">
              <a:hueOff val="-2473793"/>
              <a:satOff val="-50209"/>
              <a:lumOff val="23543"/>
            </a:schemeClr>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DB</a:t>
            </a:r>
          </a:p>
        </p:txBody>
      </p:sp>
      <p:sp>
        <p:nvSpPr>
          <p:cNvPr id="185" name="Shape 185"/>
          <p:cNvSpPr/>
          <p:nvPr/>
        </p:nvSpPr>
        <p:spPr>
          <a:xfrm>
            <a:off x="3435350" y="6838950"/>
            <a:ext cx="1270000" cy="1270000"/>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Messaging</a:t>
            </a:r>
          </a:p>
        </p:txBody>
      </p:sp>
      <p:sp>
        <p:nvSpPr>
          <p:cNvPr id="186" name="Shape 186"/>
          <p:cNvSpPr/>
          <p:nvPr/>
        </p:nvSpPr>
        <p:spPr>
          <a:xfrm>
            <a:off x="8299450" y="1644650"/>
            <a:ext cx="1270000" cy="1270000"/>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Web-Server</a:t>
            </a:r>
          </a:p>
        </p:txBody>
      </p:sp>
      <p:sp>
        <p:nvSpPr>
          <p:cNvPr id="187" name="Shape 187"/>
          <p:cNvSpPr/>
          <p:nvPr/>
        </p:nvSpPr>
        <p:spPr>
          <a:xfrm>
            <a:off x="8299450" y="6838950"/>
            <a:ext cx="1270000" cy="1270000"/>
          </a:xfrm>
          <a:prstGeom prst="rect">
            <a:avLst/>
          </a:pr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Monitoring</a:t>
            </a:r>
          </a:p>
        </p:txBody>
      </p:sp>
      <p:sp>
        <p:nvSpPr>
          <p:cNvPr id="188" name="Shape 188"/>
          <p:cNvSpPr/>
          <p:nvPr/>
        </p:nvSpPr>
        <p:spPr>
          <a:xfrm>
            <a:off x="3404296" y="1778696"/>
            <a:ext cx="6196208" cy="6196208"/>
          </a:xfrm>
          <a:prstGeom prst="ellipse">
            <a:avLst/>
          </a:prstGeom>
          <a:solidFill>
            <a:schemeClr val="accent4">
              <a:hueOff val="384618"/>
              <a:satOff val="3869"/>
              <a:lumOff val="5802"/>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5100">
                <a:solidFill>
                  <a:srgbClr val="FFFFFF"/>
                </a:solidFill>
              </a:defRPr>
            </a:lvl1pPr>
          </a:lstStyle>
          <a:p>
            <a:pPr/>
            <a:r>
              <a:t>Feature</a:t>
            </a:r>
          </a:p>
        </p:txBody>
      </p:sp>
      <p:pic>
        <p:nvPicPr>
          <p:cNvPr id="189" name="pasted-image.png"/>
          <p:cNvPicPr>
            <a:picLocks noChangeAspect="1"/>
          </p:cNvPicPr>
          <p:nvPr/>
        </p:nvPicPr>
        <p:blipFill>
          <a:blip r:embed="rId2">
            <a:extLst/>
          </a:blip>
          <a:stretch>
            <a:fillRect/>
          </a:stretch>
        </p:blipFill>
        <p:spPr>
          <a:xfrm>
            <a:off x="10375131" y="7219794"/>
            <a:ext cx="2081270" cy="1998020"/>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nvSpPr>
        <p:spPr>
          <a:xfrm>
            <a:off x="5764311" y="4138711"/>
            <a:ext cx="1476178" cy="1476178"/>
          </a:xfrm>
          <a:prstGeom prst="ellipse">
            <a:avLst/>
          </a:prstGeom>
          <a:solidFill>
            <a:schemeClr val="accent5">
              <a:hueOff val="-444211"/>
              <a:satOff val="-14915"/>
              <a:lumOff val="22857"/>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500">
                <a:solidFill>
                  <a:srgbClr val="FFFFFF"/>
                </a:solidFill>
              </a:defRPr>
            </a:lvl1pPr>
          </a:lstStyle>
          <a:p>
            <a:pPr/>
            <a:r>
              <a:t>Feature</a:t>
            </a:r>
          </a:p>
        </p:txBody>
      </p:sp>
      <p:sp>
        <p:nvSpPr>
          <p:cNvPr id="192" name="Shape 192"/>
          <p:cNvSpPr/>
          <p:nvPr/>
        </p:nvSpPr>
        <p:spPr>
          <a:xfrm>
            <a:off x="3864690" y="2073990"/>
            <a:ext cx="2539587" cy="2539587"/>
          </a:xfrm>
          <a:prstGeom prst="rect">
            <a:avLst/>
          </a:prstGeom>
          <a:solidFill>
            <a:schemeClr val="accent2">
              <a:hueOff val="-554920"/>
              <a:satOff val="-21482"/>
              <a:lumOff val="-6228"/>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DB</a:t>
            </a:r>
          </a:p>
        </p:txBody>
      </p:sp>
      <p:sp>
        <p:nvSpPr>
          <p:cNvPr id="193" name="Shape 193"/>
          <p:cNvSpPr/>
          <p:nvPr/>
        </p:nvSpPr>
        <p:spPr>
          <a:xfrm>
            <a:off x="3864690" y="5140023"/>
            <a:ext cx="2539587" cy="2539587"/>
          </a:xfrm>
          <a:prstGeom prst="rect">
            <a:avLst/>
          </a:prstGeom>
          <a:solidFill>
            <a:schemeClr val="accent2">
              <a:hueOff val="-554920"/>
              <a:satOff val="-21482"/>
              <a:lumOff val="-6228"/>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Messaging</a:t>
            </a:r>
          </a:p>
        </p:txBody>
      </p:sp>
      <p:sp>
        <p:nvSpPr>
          <p:cNvPr id="194" name="Shape 194"/>
          <p:cNvSpPr/>
          <p:nvPr/>
        </p:nvSpPr>
        <p:spPr>
          <a:xfrm>
            <a:off x="6600523" y="2073990"/>
            <a:ext cx="2539586" cy="2539587"/>
          </a:xfrm>
          <a:prstGeom prst="rect">
            <a:avLst/>
          </a:prstGeom>
          <a:solidFill>
            <a:schemeClr val="accent2">
              <a:hueOff val="-554920"/>
              <a:satOff val="-21482"/>
              <a:lumOff val="-6228"/>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a:r>
              <a:t>Web-Server</a:t>
            </a:r>
          </a:p>
        </p:txBody>
      </p:sp>
      <p:sp>
        <p:nvSpPr>
          <p:cNvPr id="195" name="Shape 195"/>
          <p:cNvSpPr/>
          <p:nvPr/>
        </p:nvSpPr>
        <p:spPr>
          <a:xfrm>
            <a:off x="6600523" y="5140023"/>
            <a:ext cx="2539586" cy="2539587"/>
          </a:xfrm>
          <a:prstGeom prst="rect">
            <a:avLst/>
          </a:prstGeom>
          <a:solidFill>
            <a:schemeClr val="accent2">
              <a:hueOff val="-554920"/>
              <a:satOff val="-21482"/>
              <a:lumOff val="-6228"/>
            </a:schemeClr>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Monitoring</a:t>
            </a:r>
          </a:p>
        </p:txBody>
      </p:sp>
      <p:pic>
        <p:nvPicPr>
          <p:cNvPr id="196" name="pasted-image.png"/>
          <p:cNvPicPr>
            <a:picLocks noChangeAspect="1"/>
          </p:cNvPicPr>
          <p:nvPr/>
        </p:nvPicPr>
        <p:blipFill>
          <a:blip r:embed="rId2">
            <a:extLst/>
          </a:blip>
          <a:stretch>
            <a:fillRect/>
          </a:stretch>
        </p:blipFill>
        <p:spPr>
          <a:xfrm>
            <a:off x="10661650" y="7270750"/>
            <a:ext cx="1774368" cy="1842832"/>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